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87" r:id="rId4"/>
    <p:sldId id="268" r:id="rId5"/>
    <p:sldId id="292" r:id="rId6"/>
    <p:sldId id="293" r:id="rId7"/>
    <p:sldId id="294" r:id="rId8"/>
    <p:sldId id="295" r:id="rId9"/>
    <p:sldId id="267" r:id="rId10"/>
    <p:sldId id="260" r:id="rId11"/>
    <p:sldId id="269" r:id="rId12"/>
    <p:sldId id="270" r:id="rId13"/>
    <p:sldId id="271" r:id="rId14"/>
    <p:sldId id="272" r:id="rId15"/>
    <p:sldId id="278" r:id="rId16"/>
    <p:sldId id="274" r:id="rId17"/>
    <p:sldId id="276" r:id="rId18"/>
    <p:sldId id="288" r:id="rId19"/>
    <p:sldId id="279" r:id="rId20"/>
    <p:sldId id="275" r:id="rId21"/>
    <p:sldId id="281" r:id="rId22"/>
    <p:sldId id="280" r:id="rId23"/>
    <p:sldId id="285" r:id="rId24"/>
    <p:sldId id="286" r:id="rId25"/>
    <p:sldId id="282" r:id="rId26"/>
    <p:sldId id="291" r:id="rId27"/>
    <p:sldId id="283" r:id="rId28"/>
    <p:sldId id="290" r:id="rId29"/>
    <p:sldId id="289" r:id="rId30"/>
    <p:sldId id="284" r:id="rId31"/>
    <p:sldId id="261" r:id="rId32"/>
    <p:sldId id="262"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05" d="100"/>
          <a:sy n="105" d="100"/>
        </p:scale>
        <p:origin x="216" y="688"/>
      </p:cViewPr>
      <p:guideLst/>
    </p:cSldViewPr>
  </p:slideViewPr>
  <p:notesTextViewPr>
    <p:cViewPr>
      <p:scale>
        <a:sx n="1" d="1"/>
        <a:sy n="1" d="1"/>
      </p:scale>
      <p:origin x="0" y="0"/>
    </p:cViewPr>
  </p:notesTextViewPr>
  <p:sorterViewPr>
    <p:cViewPr>
      <p:scale>
        <a:sx n="897" d="1250"/>
        <a:sy n="897" d="1250"/>
      </p:scale>
      <p:origin x="0" y="-320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4FC10-0AFC-A87F-22ED-5F890EB6E3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2FF29A-0F9A-108A-BF84-7764A334B7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9D4DC9-7AC7-52CF-F877-8D010A05D7D2}"/>
              </a:ext>
            </a:extLst>
          </p:cNvPr>
          <p:cNvSpPr>
            <a:spLocks noGrp="1"/>
          </p:cNvSpPr>
          <p:nvPr>
            <p:ph type="dt" sz="half" idx="10"/>
          </p:nvPr>
        </p:nvSpPr>
        <p:spPr/>
        <p:txBody>
          <a:bodyPr/>
          <a:lstStyle/>
          <a:p>
            <a:fld id="{C63E27CF-CB3F-427C-B08F-5025F33C167D}" type="datetimeFigureOut">
              <a:rPr lang="en-US" smtClean="0"/>
              <a:t>1/23/24</a:t>
            </a:fld>
            <a:endParaRPr lang="en-US"/>
          </a:p>
        </p:txBody>
      </p:sp>
      <p:sp>
        <p:nvSpPr>
          <p:cNvPr id="5" name="Footer Placeholder 4">
            <a:extLst>
              <a:ext uri="{FF2B5EF4-FFF2-40B4-BE49-F238E27FC236}">
                <a16:creationId xmlns:a16="http://schemas.microsoft.com/office/drawing/2014/main" id="{18D1B0F3-9971-186C-C729-A71423F45B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3029CA-3967-42F5-467A-AB8526CE654B}"/>
              </a:ext>
            </a:extLst>
          </p:cNvPr>
          <p:cNvSpPr>
            <a:spLocks noGrp="1"/>
          </p:cNvSpPr>
          <p:nvPr>
            <p:ph type="sldNum" sz="quarter" idx="12"/>
          </p:nvPr>
        </p:nvSpPr>
        <p:spPr/>
        <p:txBody>
          <a:bodyPr/>
          <a:lstStyle/>
          <a:p>
            <a:fld id="{BAD81FA4-AD79-4F2E-BFF3-734D74979851}" type="slidenum">
              <a:rPr lang="en-US" smtClean="0"/>
              <a:t>‹#›</a:t>
            </a:fld>
            <a:endParaRPr lang="en-US"/>
          </a:p>
        </p:txBody>
      </p:sp>
    </p:spTree>
    <p:extLst>
      <p:ext uri="{BB962C8B-B14F-4D97-AF65-F5344CB8AC3E}">
        <p14:creationId xmlns:p14="http://schemas.microsoft.com/office/powerpoint/2010/main" val="2631898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C80E2-0F41-E49C-64B8-FF5EC1CC9E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EF4AA0-17EF-87AC-24C0-EC10BD1073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CBBB7F-CF9C-5E24-DAA2-60A4F526624B}"/>
              </a:ext>
            </a:extLst>
          </p:cNvPr>
          <p:cNvSpPr>
            <a:spLocks noGrp="1"/>
          </p:cNvSpPr>
          <p:nvPr>
            <p:ph type="dt" sz="half" idx="10"/>
          </p:nvPr>
        </p:nvSpPr>
        <p:spPr/>
        <p:txBody>
          <a:bodyPr/>
          <a:lstStyle/>
          <a:p>
            <a:fld id="{C63E27CF-CB3F-427C-B08F-5025F33C167D}" type="datetimeFigureOut">
              <a:rPr lang="en-US" smtClean="0"/>
              <a:t>1/23/24</a:t>
            </a:fld>
            <a:endParaRPr lang="en-US"/>
          </a:p>
        </p:txBody>
      </p:sp>
      <p:sp>
        <p:nvSpPr>
          <p:cNvPr id="5" name="Footer Placeholder 4">
            <a:extLst>
              <a:ext uri="{FF2B5EF4-FFF2-40B4-BE49-F238E27FC236}">
                <a16:creationId xmlns:a16="http://schemas.microsoft.com/office/drawing/2014/main" id="{C7D100B3-7084-B30D-DDA1-6B5A504220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21F041-71C6-2E70-ADC4-EE8CC9D93002}"/>
              </a:ext>
            </a:extLst>
          </p:cNvPr>
          <p:cNvSpPr>
            <a:spLocks noGrp="1"/>
          </p:cNvSpPr>
          <p:nvPr>
            <p:ph type="sldNum" sz="quarter" idx="12"/>
          </p:nvPr>
        </p:nvSpPr>
        <p:spPr/>
        <p:txBody>
          <a:bodyPr/>
          <a:lstStyle/>
          <a:p>
            <a:fld id="{BAD81FA4-AD79-4F2E-BFF3-734D74979851}" type="slidenum">
              <a:rPr lang="en-US" smtClean="0"/>
              <a:t>‹#›</a:t>
            </a:fld>
            <a:endParaRPr lang="en-US"/>
          </a:p>
        </p:txBody>
      </p:sp>
    </p:spTree>
    <p:extLst>
      <p:ext uri="{BB962C8B-B14F-4D97-AF65-F5344CB8AC3E}">
        <p14:creationId xmlns:p14="http://schemas.microsoft.com/office/powerpoint/2010/main" val="2461856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95691C-6D86-1AFE-D89E-9DB5EF6876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272543-C51A-F42E-9F9C-176FDAE060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D381F9-70AD-8C49-7FEE-71DAF5FFD901}"/>
              </a:ext>
            </a:extLst>
          </p:cNvPr>
          <p:cNvSpPr>
            <a:spLocks noGrp="1"/>
          </p:cNvSpPr>
          <p:nvPr>
            <p:ph type="dt" sz="half" idx="10"/>
          </p:nvPr>
        </p:nvSpPr>
        <p:spPr/>
        <p:txBody>
          <a:bodyPr/>
          <a:lstStyle/>
          <a:p>
            <a:fld id="{C63E27CF-CB3F-427C-B08F-5025F33C167D}" type="datetimeFigureOut">
              <a:rPr lang="en-US" smtClean="0"/>
              <a:t>1/23/24</a:t>
            </a:fld>
            <a:endParaRPr lang="en-US"/>
          </a:p>
        </p:txBody>
      </p:sp>
      <p:sp>
        <p:nvSpPr>
          <p:cNvPr id="5" name="Footer Placeholder 4">
            <a:extLst>
              <a:ext uri="{FF2B5EF4-FFF2-40B4-BE49-F238E27FC236}">
                <a16:creationId xmlns:a16="http://schemas.microsoft.com/office/drawing/2014/main" id="{A8B03ADD-1B71-07EC-E958-BD65CB5391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EC7587-1E63-EBD4-AAF5-EC2D3C68F0DF}"/>
              </a:ext>
            </a:extLst>
          </p:cNvPr>
          <p:cNvSpPr>
            <a:spLocks noGrp="1"/>
          </p:cNvSpPr>
          <p:nvPr>
            <p:ph type="sldNum" sz="quarter" idx="12"/>
          </p:nvPr>
        </p:nvSpPr>
        <p:spPr/>
        <p:txBody>
          <a:bodyPr/>
          <a:lstStyle/>
          <a:p>
            <a:fld id="{BAD81FA4-AD79-4F2E-BFF3-734D74979851}" type="slidenum">
              <a:rPr lang="en-US" smtClean="0"/>
              <a:t>‹#›</a:t>
            </a:fld>
            <a:endParaRPr lang="en-US"/>
          </a:p>
        </p:txBody>
      </p:sp>
    </p:spTree>
    <p:extLst>
      <p:ext uri="{BB962C8B-B14F-4D97-AF65-F5344CB8AC3E}">
        <p14:creationId xmlns:p14="http://schemas.microsoft.com/office/powerpoint/2010/main" val="1410179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9DEE3-1D6E-54D4-83DC-F27E98EF51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ADD52D-8982-D0DB-0AD9-C898E028B7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BEA79F-1F46-7F9B-114A-418463D8A21E}"/>
              </a:ext>
            </a:extLst>
          </p:cNvPr>
          <p:cNvSpPr>
            <a:spLocks noGrp="1"/>
          </p:cNvSpPr>
          <p:nvPr>
            <p:ph type="dt" sz="half" idx="10"/>
          </p:nvPr>
        </p:nvSpPr>
        <p:spPr/>
        <p:txBody>
          <a:bodyPr/>
          <a:lstStyle/>
          <a:p>
            <a:fld id="{C63E27CF-CB3F-427C-B08F-5025F33C167D}" type="datetimeFigureOut">
              <a:rPr lang="en-US" smtClean="0"/>
              <a:t>1/23/24</a:t>
            </a:fld>
            <a:endParaRPr lang="en-US"/>
          </a:p>
        </p:txBody>
      </p:sp>
      <p:sp>
        <p:nvSpPr>
          <p:cNvPr id="5" name="Footer Placeholder 4">
            <a:extLst>
              <a:ext uri="{FF2B5EF4-FFF2-40B4-BE49-F238E27FC236}">
                <a16:creationId xmlns:a16="http://schemas.microsoft.com/office/drawing/2014/main" id="{9A68BF84-BD88-39DC-9E30-F673871784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BB579C-2974-CCC3-47B1-EFFFF691DF4F}"/>
              </a:ext>
            </a:extLst>
          </p:cNvPr>
          <p:cNvSpPr>
            <a:spLocks noGrp="1"/>
          </p:cNvSpPr>
          <p:nvPr>
            <p:ph type="sldNum" sz="quarter" idx="12"/>
          </p:nvPr>
        </p:nvSpPr>
        <p:spPr/>
        <p:txBody>
          <a:bodyPr/>
          <a:lstStyle/>
          <a:p>
            <a:fld id="{BAD81FA4-AD79-4F2E-BFF3-734D74979851}" type="slidenum">
              <a:rPr lang="en-US" smtClean="0"/>
              <a:t>‹#›</a:t>
            </a:fld>
            <a:endParaRPr lang="en-US"/>
          </a:p>
        </p:txBody>
      </p:sp>
    </p:spTree>
    <p:extLst>
      <p:ext uri="{BB962C8B-B14F-4D97-AF65-F5344CB8AC3E}">
        <p14:creationId xmlns:p14="http://schemas.microsoft.com/office/powerpoint/2010/main" val="2327600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514B-317D-848D-630E-89EAF4CF61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231FA6-4344-A74A-5A7C-4E6F3847A0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989580-C2B2-CF72-45B9-7D34EA502948}"/>
              </a:ext>
            </a:extLst>
          </p:cNvPr>
          <p:cNvSpPr>
            <a:spLocks noGrp="1"/>
          </p:cNvSpPr>
          <p:nvPr>
            <p:ph type="dt" sz="half" idx="10"/>
          </p:nvPr>
        </p:nvSpPr>
        <p:spPr/>
        <p:txBody>
          <a:bodyPr/>
          <a:lstStyle/>
          <a:p>
            <a:fld id="{C63E27CF-CB3F-427C-B08F-5025F33C167D}" type="datetimeFigureOut">
              <a:rPr lang="en-US" smtClean="0"/>
              <a:t>1/23/24</a:t>
            </a:fld>
            <a:endParaRPr lang="en-US"/>
          </a:p>
        </p:txBody>
      </p:sp>
      <p:sp>
        <p:nvSpPr>
          <p:cNvPr id="5" name="Footer Placeholder 4">
            <a:extLst>
              <a:ext uri="{FF2B5EF4-FFF2-40B4-BE49-F238E27FC236}">
                <a16:creationId xmlns:a16="http://schemas.microsoft.com/office/drawing/2014/main" id="{6830DE2F-20C9-72B0-BBD9-534DC83A8D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A8B6C2-82FC-6173-1F8A-422F3DC94B35}"/>
              </a:ext>
            </a:extLst>
          </p:cNvPr>
          <p:cNvSpPr>
            <a:spLocks noGrp="1"/>
          </p:cNvSpPr>
          <p:nvPr>
            <p:ph type="sldNum" sz="quarter" idx="12"/>
          </p:nvPr>
        </p:nvSpPr>
        <p:spPr/>
        <p:txBody>
          <a:bodyPr/>
          <a:lstStyle/>
          <a:p>
            <a:fld id="{BAD81FA4-AD79-4F2E-BFF3-734D74979851}" type="slidenum">
              <a:rPr lang="en-US" smtClean="0"/>
              <a:t>‹#›</a:t>
            </a:fld>
            <a:endParaRPr lang="en-US"/>
          </a:p>
        </p:txBody>
      </p:sp>
    </p:spTree>
    <p:extLst>
      <p:ext uri="{BB962C8B-B14F-4D97-AF65-F5344CB8AC3E}">
        <p14:creationId xmlns:p14="http://schemas.microsoft.com/office/powerpoint/2010/main" val="43292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79C4B-3B09-1ADF-9A62-88CB67E204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0D7111-6AE4-6202-BBBF-894066DAC6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6AAE2C-2A21-D382-1763-0D6AED6454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1244F3-B0B0-68BD-6D05-8C0C193F0BD1}"/>
              </a:ext>
            </a:extLst>
          </p:cNvPr>
          <p:cNvSpPr>
            <a:spLocks noGrp="1"/>
          </p:cNvSpPr>
          <p:nvPr>
            <p:ph type="dt" sz="half" idx="10"/>
          </p:nvPr>
        </p:nvSpPr>
        <p:spPr/>
        <p:txBody>
          <a:bodyPr/>
          <a:lstStyle/>
          <a:p>
            <a:fld id="{C63E27CF-CB3F-427C-B08F-5025F33C167D}" type="datetimeFigureOut">
              <a:rPr lang="en-US" smtClean="0"/>
              <a:t>1/23/24</a:t>
            </a:fld>
            <a:endParaRPr lang="en-US"/>
          </a:p>
        </p:txBody>
      </p:sp>
      <p:sp>
        <p:nvSpPr>
          <p:cNvPr id="6" name="Footer Placeholder 5">
            <a:extLst>
              <a:ext uri="{FF2B5EF4-FFF2-40B4-BE49-F238E27FC236}">
                <a16:creationId xmlns:a16="http://schemas.microsoft.com/office/drawing/2014/main" id="{FC08B218-ADC0-715E-6FF7-21D835E54C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9269F1-1298-FC0A-51D0-A28AF78B21AE}"/>
              </a:ext>
            </a:extLst>
          </p:cNvPr>
          <p:cNvSpPr>
            <a:spLocks noGrp="1"/>
          </p:cNvSpPr>
          <p:nvPr>
            <p:ph type="sldNum" sz="quarter" idx="12"/>
          </p:nvPr>
        </p:nvSpPr>
        <p:spPr/>
        <p:txBody>
          <a:bodyPr/>
          <a:lstStyle/>
          <a:p>
            <a:fld id="{BAD81FA4-AD79-4F2E-BFF3-734D74979851}" type="slidenum">
              <a:rPr lang="en-US" smtClean="0"/>
              <a:t>‹#›</a:t>
            </a:fld>
            <a:endParaRPr lang="en-US"/>
          </a:p>
        </p:txBody>
      </p:sp>
    </p:spTree>
    <p:extLst>
      <p:ext uri="{BB962C8B-B14F-4D97-AF65-F5344CB8AC3E}">
        <p14:creationId xmlns:p14="http://schemas.microsoft.com/office/powerpoint/2010/main" val="37192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CFED5-17CB-75D5-05A9-E3B65F99CF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F3AE2F9-3F0F-A0C0-3F03-E2D8A36E31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1F1BEB-17FA-F79A-D723-52C242B447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AEC0B3-87C7-1D6B-7977-EC589E1D57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6DDDF0-0D6B-84E4-2856-E5A29F2616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C2811E-E239-C3B0-C380-2A52910A613F}"/>
              </a:ext>
            </a:extLst>
          </p:cNvPr>
          <p:cNvSpPr>
            <a:spLocks noGrp="1"/>
          </p:cNvSpPr>
          <p:nvPr>
            <p:ph type="dt" sz="half" idx="10"/>
          </p:nvPr>
        </p:nvSpPr>
        <p:spPr/>
        <p:txBody>
          <a:bodyPr/>
          <a:lstStyle/>
          <a:p>
            <a:fld id="{C63E27CF-CB3F-427C-B08F-5025F33C167D}" type="datetimeFigureOut">
              <a:rPr lang="en-US" smtClean="0"/>
              <a:t>1/23/24</a:t>
            </a:fld>
            <a:endParaRPr lang="en-US"/>
          </a:p>
        </p:txBody>
      </p:sp>
      <p:sp>
        <p:nvSpPr>
          <p:cNvPr id="8" name="Footer Placeholder 7">
            <a:extLst>
              <a:ext uri="{FF2B5EF4-FFF2-40B4-BE49-F238E27FC236}">
                <a16:creationId xmlns:a16="http://schemas.microsoft.com/office/drawing/2014/main" id="{EF2D20BE-9A4D-BF74-269A-1C67538F46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B0B60F-A9E0-246C-0860-375580CB088F}"/>
              </a:ext>
            </a:extLst>
          </p:cNvPr>
          <p:cNvSpPr>
            <a:spLocks noGrp="1"/>
          </p:cNvSpPr>
          <p:nvPr>
            <p:ph type="sldNum" sz="quarter" idx="12"/>
          </p:nvPr>
        </p:nvSpPr>
        <p:spPr/>
        <p:txBody>
          <a:bodyPr/>
          <a:lstStyle/>
          <a:p>
            <a:fld id="{BAD81FA4-AD79-4F2E-BFF3-734D74979851}" type="slidenum">
              <a:rPr lang="en-US" smtClean="0"/>
              <a:t>‹#›</a:t>
            </a:fld>
            <a:endParaRPr lang="en-US"/>
          </a:p>
        </p:txBody>
      </p:sp>
    </p:spTree>
    <p:extLst>
      <p:ext uri="{BB962C8B-B14F-4D97-AF65-F5344CB8AC3E}">
        <p14:creationId xmlns:p14="http://schemas.microsoft.com/office/powerpoint/2010/main" val="1257878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D47EB-B20A-97C1-9F20-1FE8EA70C7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E71B29-B416-C8E9-1693-14C72FE3DBD3}"/>
              </a:ext>
            </a:extLst>
          </p:cNvPr>
          <p:cNvSpPr>
            <a:spLocks noGrp="1"/>
          </p:cNvSpPr>
          <p:nvPr>
            <p:ph type="dt" sz="half" idx="10"/>
          </p:nvPr>
        </p:nvSpPr>
        <p:spPr/>
        <p:txBody>
          <a:bodyPr/>
          <a:lstStyle/>
          <a:p>
            <a:fld id="{C63E27CF-CB3F-427C-B08F-5025F33C167D}" type="datetimeFigureOut">
              <a:rPr lang="en-US" smtClean="0"/>
              <a:t>1/23/24</a:t>
            </a:fld>
            <a:endParaRPr lang="en-US"/>
          </a:p>
        </p:txBody>
      </p:sp>
      <p:sp>
        <p:nvSpPr>
          <p:cNvPr id="4" name="Footer Placeholder 3">
            <a:extLst>
              <a:ext uri="{FF2B5EF4-FFF2-40B4-BE49-F238E27FC236}">
                <a16:creationId xmlns:a16="http://schemas.microsoft.com/office/drawing/2014/main" id="{A5A725CD-D8D3-5530-3912-60DD272F883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1E433E-48D3-DBEA-FAEC-92158AD6DDE7}"/>
              </a:ext>
            </a:extLst>
          </p:cNvPr>
          <p:cNvSpPr>
            <a:spLocks noGrp="1"/>
          </p:cNvSpPr>
          <p:nvPr>
            <p:ph type="sldNum" sz="quarter" idx="12"/>
          </p:nvPr>
        </p:nvSpPr>
        <p:spPr/>
        <p:txBody>
          <a:bodyPr/>
          <a:lstStyle/>
          <a:p>
            <a:fld id="{BAD81FA4-AD79-4F2E-BFF3-734D74979851}" type="slidenum">
              <a:rPr lang="en-US" smtClean="0"/>
              <a:t>‹#›</a:t>
            </a:fld>
            <a:endParaRPr lang="en-US"/>
          </a:p>
        </p:txBody>
      </p:sp>
    </p:spTree>
    <p:extLst>
      <p:ext uri="{BB962C8B-B14F-4D97-AF65-F5344CB8AC3E}">
        <p14:creationId xmlns:p14="http://schemas.microsoft.com/office/powerpoint/2010/main" val="3159849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7074AB-C9D4-9B5E-E518-3162B4514A15}"/>
              </a:ext>
            </a:extLst>
          </p:cNvPr>
          <p:cNvSpPr>
            <a:spLocks noGrp="1"/>
          </p:cNvSpPr>
          <p:nvPr>
            <p:ph type="dt" sz="half" idx="10"/>
          </p:nvPr>
        </p:nvSpPr>
        <p:spPr/>
        <p:txBody>
          <a:bodyPr/>
          <a:lstStyle/>
          <a:p>
            <a:fld id="{C63E27CF-CB3F-427C-B08F-5025F33C167D}" type="datetimeFigureOut">
              <a:rPr lang="en-US" smtClean="0"/>
              <a:t>1/23/24</a:t>
            </a:fld>
            <a:endParaRPr lang="en-US"/>
          </a:p>
        </p:txBody>
      </p:sp>
      <p:sp>
        <p:nvSpPr>
          <p:cNvPr id="3" name="Footer Placeholder 2">
            <a:extLst>
              <a:ext uri="{FF2B5EF4-FFF2-40B4-BE49-F238E27FC236}">
                <a16:creationId xmlns:a16="http://schemas.microsoft.com/office/drawing/2014/main" id="{20FF1B30-BA78-C0BB-4838-FBE5287FE2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F103C4B-1759-79F6-2CBD-CE16D6FD7914}"/>
              </a:ext>
            </a:extLst>
          </p:cNvPr>
          <p:cNvSpPr>
            <a:spLocks noGrp="1"/>
          </p:cNvSpPr>
          <p:nvPr>
            <p:ph type="sldNum" sz="quarter" idx="12"/>
          </p:nvPr>
        </p:nvSpPr>
        <p:spPr/>
        <p:txBody>
          <a:bodyPr/>
          <a:lstStyle/>
          <a:p>
            <a:fld id="{BAD81FA4-AD79-4F2E-BFF3-734D74979851}" type="slidenum">
              <a:rPr lang="en-US" smtClean="0"/>
              <a:t>‹#›</a:t>
            </a:fld>
            <a:endParaRPr lang="en-US"/>
          </a:p>
        </p:txBody>
      </p:sp>
    </p:spTree>
    <p:extLst>
      <p:ext uri="{BB962C8B-B14F-4D97-AF65-F5344CB8AC3E}">
        <p14:creationId xmlns:p14="http://schemas.microsoft.com/office/powerpoint/2010/main" val="3712057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BB8F4-8AF6-62F7-1BE3-0F7D8F6965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FC6ABC7-927F-CEC5-7DB0-5143DA990B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2AE667-9957-9584-11CF-D83F49EE1B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5922F0-DFFC-2C7F-A6D9-99D6293066FE}"/>
              </a:ext>
            </a:extLst>
          </p:cNvPr>
          <p:cNvSpPr>
            <a:spLocks noGrp="1"/>
          </p:cNvSpPr>
          <p:nvPr>
            <p:ph type="dt" sz="half" idx="10"/>
          </p:nvPr>
        </p:nvSpPr>
        <p:spPr/>
        <p:txBody>
          <a:bodyPr/>
          <a:lstStyle/>
          <a:p>
            <a:fld id="{C63E27CF-CB3F-427C-B08F-5025F33C167D}" type="datetimeFigureOut">
              <a:rPr lang="en-US" smtClean="0"/>
              <a:t>1/23/24</a:t>
            </a:fld>
            <a:endParaRPr lang="en-US"/>
          </a:p>
        </p:txBody>
      </p:sp>
      <p:sp>
        <p:nvSpPr>
          <p:cNvPr id="6" name="Footer Placeholder 5">
            <a:extLst>
              <a:ext uri="{FF2B5EF4-FFF2-40B4-BE49-F238E27FC236}">
                <a16:creationId xmlns:a16="http://schemas.microsoft.com/office/drawing/2014/main" id="{77F65083-7A42-764A-B498-24BFF7C47B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94EFAE-772B-6696-31C3-5BE97C66D096}"/>
              </a:ext>
            </a:extLst>
          </p:cNvPr>
          <p:cNvSpPr>
            <a:spLocks noGrp="1"/>
          </p:cNvSpPr>
          <p:nvPr>
            <p:ph type="sldNum" sz="quarter" idx="12"/>
          </p:nvPr>
        </p:nvSpPr>
        <p:spPr/>
        <p:txBody>
          <a:bodyPr/>
          <a:lstStyle/>
          <a:p>
            <a:fld id="{BAD81FA4-AD79-4F2E-BFF3-734D74979851}" type="slidenum">
              <a:rPr lang="en-US" smtClean="0"/>
              <a:t>‹#›</a:t>
            </a:fld>
            <a:endParaRPr lang="en-US"/>
          </a:p>
        </p:txBody>
      </p:sp>
    </p:spTree>
    <p:extLst>
      <p:ext uri="{BB962C8B-B14F-4D97-AF65-F5344CB8AC3E}">
        <p14:creationId xmlns:p14="http://schemas.microsoft.com/office/powerpoint/2010/main" val="2175256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261B2-C1CE-7D9D-DC12-76172B0801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7DCDA6-4F09-89C4-091F-BCD43D680D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E55D314-F69C-8E30-5133-9B7343749D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6A43E0-802D-9E1F-AA3F-011EAAB039F3}"/>
              </a:ext>
            </a:extLst>
          </p:cNvPr>
          <p:cNvSpPr>
            <a:spLocks noGrp="1"/>
          </p:cNvSpPr>
          <p:nvPr>
            <p:ph type="dt" sz="half" idx="10"/>
          </p:nvPr>
        </p:nvSpPr>
        <p:spPr/>
        <p:txBody>
          <a:bodyPr/>
          <a:lstStyle/>
          <a:p>
            <a:fld id="{C63E27CF-CB3F-427C-B08F-5025F33C167D}" type="datetimeFigureOut">
              <a:rPr lang="en-US" smtClean="0"/>
              <a:t>1/23/24</a:t>
            </a:fld>
            <a:endParaRPr lang="en-US"/>
          </a:p>
        </p:txBody>
      </p:sp>
      <p:sp>
        <p:nvSpPr>
          <p:cNvPr id="6" name="Footer Placeholder 5">
            <a:extLst>
              <a:ext uri="{FF2B5EF4-FFF2-40B4-BE49-F238E27FC236}">
                <a16:creationId xmlns:a16="http://schemas.microsoft.com/office/drawing/2014/main" id="{4205987F-39BE-BF74-3ACE-94DDA8A61C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9C8F09-2928-5D6B-0314-68F9478F7425}"/>
              </a:ext>
            </a:extLst>
          </p:cNvPr>
          <p:cNvSpPr>
            <a:spLocks noGrp="1"/>
          </p:cNvSpPr>
          <p:nvPr>
            <p:ph type="sldNum" sz="quarter" idx="12"/>
          </p:nvPr>
        </p:nvSpPr>
        <p:spPr/>
        <p:txBody>
          <a:bodyPr/>
          <a:lstStyle/>
          <a:p>
            <a:fld id="{BAD81FA4-AD79-4F2E-BFF3-734D74979851}" type="slidenum">
              <a:rPr lang="en-US" smtClean="0"/>
              <a:t>‹#›</a:t>
            </a:fld>
            <a:endParaRPr lang="en-US"/>
          </a:p>
        </p:txBody>
      </p:sp>
    </p:spTree>
    <p:extLst>
      <p:ext uri="{BB962C8B-B14F-4D97-AF65-F5344CB8AC3E}">
        <p14:creationId xmlns:p14="http://schemas.microsoft.com/office/powerpoint/2010/main" val="2639416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AAF1F78-F3EE-EDFE-4356-6419FFE7C260}"/>
              </a:ext>
            </a:extLst>
          </p:cNvPr>
          <p:cNvSpPr/>
          <p:nvPr userDrawn="1"/>
        </p:nvSpPr>
        <p:spPr>
          <a:xfrm>
            <a:off x="0" y="0"/>
            <a:ext cx="12192000" cy="6858000"/>
          </a:xfrm>
          <a:prstGeom prst="rect">
            <a:avLst/>
          </a:prstGeom>
          <a:gradFill flip="none" rotWithShape="1">
            <a:gsLst>
              <a:gs pos="0">
                <a:srgbClr val="312A27">
                  <a:alpha val="69682"/>
                </a:srgbClr>
              </a:gs>
              <a:gs pos="53000">
                <a:srgbClr val="362B26">
                  <a:alpha val="93011"/>
                </a:srgbClr>
              </a:gs>
            </a:gsLst>
            <a:lin ang="27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003FCD7-D3B7-19C9-E517-567C2630CA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8128007D-9FD9-B937-F3A7-76D1DEFF8E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EB30B1-274F-D0CD-7B28-44A944C64D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C63E27CF-CB3F-427C-B08F-5025F33C167D}" type="datetimeFigureOut">
              <a:rPr lang="en-US" smtClean="0"/>
              <a:pPr/>
              <a:t>1/23/24</a:t>
            </a:fld>
            <a:endParaRPr lang="en-US"/>
          </a:p>
        </p:txBody>
      </p:sp>
      <p:sp>
        <p:nvSpPr>
          <p:cNvPr id="5" name="Footer Placeholder 4">
            <a:extLst>
              <a:ext uri="{FF2B5EF4-FFF2-40B4-BE49-F238E27FC236}">
                <a16:creationId xmlns:a16="http://schemas.microsoft.com/office/drawing/2014/main" id="{C6331DFC-DF5B-EDE7-9393-043E0FBC7A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a:extLst>
              <a:ext uri="{FF2B5EF4-FFF2-40B4-BE49-F238E27FC236}">
                <a16:creationId xmlns:a16="http://schemas.microsoft.com/office/drawing/2014/main" id="{56B7DD1F-DFB8-0E25-30C7-C1C95CB4BC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BAD81FA4-AD79-4F2E-BFF3-734D74979851}" type="slidenum">
              <a:rPr lang="en-US" smtClean="0"/>
              <a:pPr/>
              <a:t>‹#›</a:t>
            </a:fld>
            <a:endParaRPr lang="en-US"/>
          </a:p>
        </p:txBody>
      </p:sp>
      <p:pic>
        <p:nvPicPr>
          <p:cNvPr id="9" name="Picture 8" descr="A circular sign with two pencils crossed&#10;&#10;Description automatically generated">
            <a:extLst>
              <a:ext uri="{FF2B5EF4-FFF2-40B4-BE49-F238E27FC236}">
                <a16:creationId xmlns:a16="http://schemas.microsoft.com/office/drawing/2014/main" id="{44A38C67-422A-0FEF-6B53-245277024879}"/>
              </a:ext>
            </a:extLst>
          </p:cNvPr>
          <p:cNvPicPr>
            <a:picLocks noChangeAspect="1"/>
          </p:cNvPicPr>
          <p:nvPr userDrawn="1"/>
        </p:nvPicPr>
        <p:blipFill>
          <a:blip r:embed="rId14" cstate="email">
            <a:extLst>
              <a:ext uri="{28A0092B-C50C-407E-A947-70E740481C1C}">
                <a14:useLocalDpi xmlns:a14="http://schemas.microsoft.com/office/drawing/2010/main" val="0"/>
              </a:ext>
            </a:extLst>
          </a:blip>
          <a:stretch>
            <a:fillRect/>
          </a:stretch>
        </p:blipFill>
        <p:spPr>
          <a:xfrm>
            <a:off x="10796337" y="5483034"/>
            <a:ext cx="1238441" cy="1238441"/>
          </a:xfrm>
          <a:prstGeom prst="rect">
            <a:avLst/>
          </a:prstGeom>
        </p:spPr>
      </p:pic>
    </p:spTree>
    <p:extLst>
      <p:ext uri="{BB962C8B-B14F-4D97-AF65-F5344CB8AC3E}">
        <p14:creationId xmlns:p14="http://schemas.microsoft.com/office/powerpoint/2010/main" val="3912774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1E4D1AD-448C-AAAC-B3CF-4F5471EDAB00}"/>
              </a:ext>
            </a:extLst>
          </p:cNvPr>
          <p:cNvSpPr>
            <a:spLocks noGrp="1"/>
          </p:cNvSpPr>
          <p:nvPr>
            <p:ph type="ctrTitle"/>
          </p:nvPr>
        </p:nvSpPr>
        <p:spPr/>
        <p:txBody>
          <a:bodyPr>
            <a:normAutofit/>
          </a:bodyPr>
          <a:lstStyle/>
          <a:p>
            <a:r>
              <a:rPr lang="en-US" sz="6000" b="1" dirty="0">
                <a:solidFill>
                  <a:schemeClr val="bg1"/>
                </a:solidFill>
                <a:latin typeface="+mn-lt"/>
              </a:rPr>
              <a:t>Deuteronomy</a:t>
            </a:r>
            <a:br>
              <a:rPr lang="en-US" sz="6000" b="1" dirty="0">
                <a:solidFill>
                  <a:schemeClr val="bg1"/>
                </a:solidFill>
                <a:latin typeface="+mn-lt"/>
              </a:rPr>
            </a:br>
            <a:r>
              <a:rPr lang="en-US" sz="6000" i="1" dirty="0">
                <a:solidFill>
                  <a:schemeClr val="bg1"/>
                </a:solidFill>
                <a:latin typeface="+mn-lt"/>
              </a:rPr>
              <a:t>Words to Live by</a:t>
            </a:r>
            <a:endParaRPr lang="en-US" i="1" dirty="0">
              <a:latin typeface="+mn-lt"/>
            </a:endParaRPr>
          </a:p>
        </p:txBody>
      </p:sp>
      <p:sp>
        <p:nvSpPr>
          <p:cNvPr id="3" name="Subtitle 2">
            <a:extLst>
              <a:ext uri="{FF2B5EF4-FFF2-40B4-BE49-F238E27FC236}">
                <a16:creationId xmlns:a16="http://schemas.microsoft.com/office/drawing/2014/main" id="{D47901F1-CACB-0A1C-6DD5-3E6050236CBD}"/>
              </a:ext>
            </a:extLst>
          </p:cNvPr>
          <p:cNvSpPr>
            <a:spLocks noGrp="1"/>
          </p:cNvSpPr>
          <p:nvPr>
            <p:ph type="subTitle" idx="1"/>
          </p:nvPr>
        </p:nvSpPr>
        <p:spPr/>
        <p:txBody>
          <a:bodyPr>
            <a:noAutofit/>
          </a:bodyPr>
          <a:lstStyle/>
          <a:p>
            <a:r>
              <a:rPr lang="en-US" sz="6600" dirty="0">
                <a:solidFill>
                  <a:schemeClr val="bg1"/>
                </a:solidFill>
                <a:latin typeface="+mj-lt"/>
              </a:rPr>
              <a:t>Dr. Bob Lay</a:t>
            </a:r>
          </a:p>
        </p:txBody>
      </p:sp>
    </p:spTree>
    <p:extLst>
      <p:ext uri="{BB962C8B-B14F-4D97-AF65-F5344CB8AC3E}">
        <p14:creationId xmlns:p14="http://schemas.microsoft.com/office/powerpoint/2010/main" val="2402176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4D95C228-4DB0-062E-764D-D74103B15BD2}"/>
              </a:ext>
            </a:extLst>
          </p:cNvPr>
          <p:cNvSpPr>
            <a:spLocks noGrp="1"/>
          </p:cNvSpPr>
          <p:nvPr>
            <p:ph type="ctrTitle"/>
          </p:nvPr>
        </p:nvSpPr>
        <p:spPr>
          <a:xfrm>
            <a:off x="230980" y="1216541"/>
            <a:ext cx="8817770" cy="767318"/>
          </a:xfrm>
        </p:spPr>
        <p:txBody>
          <a:bodyPr>
            <a:noAutofit/>
          </a:bodyPr>
          <a:lstStyle/>
          <a:p>
            <a:r>
              <a:rPr lang="en-US" sz="6600" dirty="0">
                <a:latin typeface="+mn-lt"/>
              </a:rPr>
              <a:t>Six Guide Questions</a:t>
            </a:r>
            <a:br>
              <a:rPr lang="en-US" sz="6600" dirty="0">
                <a:latin typeface="+mn-lt"/>
              </a:rPr>
            </a:br>
            <a:endParaRPr lang="en-US" sz="6600" dirty="0">
              <a:latin typeface="+mn-lt"/>
            </a:endParaRPr>
          </a:p>
        </p:txBody>
      </p:sp>
      <p:sp>
        <p:nvSpPr>
          <p:cNvPr id="7" name="Content Placeholder 2">
            <a:extLst>
              <a:ext uri="{FF2B5EF4-FFF2-40B4-BE49-F238E27FC236}">
                <a16:creationId xmlns:a16="http://schemas.microsoft.com/office/drawing/2014/main" id="{4ED76588-5C82-2271-D2BE-C08AD2ABDA3F}"/>
              </a:ext>
            </a:extLst>
          </p:cNvPr>
          <p:cNvSpPr txBox="1">
            <a:spLocks/>
          </p:cNvSpPr>
          <p:nvPr/>
        </p:nvSpPr>
        <p:spPr>
          <a:xfrm>
            <a:off x="-1" y="1095375"/>
            <a:ext cx="9372601" cy="551497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5400" dirty="0">
                <a:solidFill>
                  <a:srgbClr val="FF0000"/>
                </a:solidFill>
                <a:latin typeface="Bernard MT Condensed" panose="02050806060905020404" pitchFamily="18" charset="0"/>
              </a:rPr>
              <a:t>	</a:t>
            </a:r>
            <a:r>
              <a:rPr lang="en-US" sz="5400" dirty="0">
                <a:solidFill>
                  <a:schemeClr val="bg1"/>
                </a:solidFill>
                <a:latin typeface="Bernard MT Condensed" panose="02050806060905020404" pitchFamily="18" charset="0"/>
              </a:rPr>
              <a:t>WHO?</a:t>
            </a:r>
          </a:p>
          <a:p>
            <a:r>
              <a:rPr lang="en-US" sz="5400" dirty="0">
                <a:solidFill>
                  <a:schemeClr val="bg1"/>
                </a:solidFill>
                <a:latin typeface="Bernard MT Condensed" panose="02050806060905020404" pitchFamily="18" charset="0"/>
              </a:rPr>
              <a:t>		WHAT?</a:t>
            </a:r>
          </a:p>
          <a:p>
            <a:r>
              <a:rPr lang="en-US" sz="5400" dirty="0">
                <a:solidFill>
                  <a:schemeClr val="bg1"/>
                </a:solidFill>
                <a:latin typeface="Bernard MT Condensed" panose="02050806060905020404" pitchFamily="18" charset="0"/>
              </a:rPr>
              <a:t>			WHERE?</a:t>
            </a:r>
          </a:p>
          <a:p>
            <a:r>
              <a:rPr lang="en-US" sz="5400" dirty="0">
                <a:solidFill>
                  <a:schemeClr val="bg1"/>
                </a:solidFill>
                <a:latin typeface="Bernard MT Condensed" panose="02050806060905020404" pitchFamily="18" charset="0"/>
              </a:rPr>
              <a:t>				WHEN?</a:t>
            </a:r>
          </a:p>
          <a:p>
            <a:r>
              <a:rPr lang="en-US" sz="5400" dirty="0">
                <a:solidFill>
                  <a:schemeClr val="bg1"/>
                </a:solidFill>
                <a:latin typeface="Bernard MT Condensed" panose="02050806060905020404" pitchFamily="18" charset="0"/>
              </a:rPr>
              <a:t>					WHY?</a:t>
            </a:r>
          </a:p>
          <a:p>
            <a:r>
              <a:rPr lang="en-US" sz="5400" dirty="0">
                <a:solidFill>
                  <a:schemeClr val="bg1"/>
                </a:solidFill>
                <a:latin typeface="Bernard MT Condensed" panose="02050806060905020404" pitchFamily="18" charset="0"/>
              </a:rPr>
              <a:t>						HOW?</a:t>
            </a:r>
          </a:p>
          <a:p>
            <a:r>
              <a:rPr lang="en-US" sz="5400" dirty="0">
                <a:solidFill>
                  <a:srgbClr val="FF0000"/>
                </a:solidFill>
                <a:latin typeface="Bernard MT Condensed" panose="02050806060905020404" pitchFamily="18" charset="0"/>
              </a:rPr>
              <a:t>	</a:t>
            </a:r>
            <a:br>
              <a:rPr lang="en-US" sz="5400" dirty="0">
                <a:solidFill>
                  <a:srgbClr val="FF0000"/>
                </a:solidFill>
                <a:latin typeface="Bernard MT Condensed" panose="02050806060905020404" pitchFamily="18" charset="0"/>
              </a:rPr>
            </a:br>
            <a:endParaRPr lang="en-US" sz="5400" dirty="0">
              <a:solidFill>
                <a:srgbClr val="FF0000"/>
              </a:solidFill>
              <a:latin typeface="Bernard MT Condensed" panose="02050806060905020404" pitchFamily="18" charset="0"/>
            </a:endParaRPr>
          </a:p>
        </p:txBody>
      </p:sp>
    </p:spTree>
    <p:extLst>
      <p:ext uri="{BB962C8B-B14F-4D97-AF65-F5344CB8AC3E}">
        <p14:creationId xmlns:p14="http://schemas.microsoft.com/office/powerpoint/2010/main" val="1039559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47901F1-CACB-0A1C-6DD5-3E6050236CBD}"/>
              </a:ext>
            </a:extLst>
          </p:cNvPr>
          <p:cNvSpPr>
            <a:spLocks noGrp="1"/>
          </p:cNvSpPr>
          <p:nvPr>
            <p:ph type="subTitle" idx="1"/>
          </p:nvPr>
        </p:nvSpPr>
        <p:spPr>
          <a:xfrm>
            <a:off x="1241461" y="1569770"/>
            <a:ext cx="9144000" cy="4392879"/>
          </a:xfrm>
          <a:noFill/>
        </p:spPr>
        <p:txBody>
          <a:bodyPr vert="horz" lIns="91440" tIns="45720" rIns="91440" bIns="45720" rtlCol="0">
            <a:noAutofit/>
          </a:bodyPr>
          <a:lstStyle/>
          <a:p>
            <a:pPr algn="l"/>
            <a:r>
              <a:rPr lang="en-US" sz="4400" dirty="0"/>
              <a:t>Prophet and central figure in three world religions:</a:t>
            </a:r>
          </a:p>
          <a:p>
            <a:r>
              <a:rPr lang="en-US" sz="6000" b="1" dirty="0"/>
              <a:t>Judaism</a:t>
            </a:r>
          </a:p>
          <a:p>
            <a:r>
              <a:rPr lang="en-US" sz="6000" b="1" dirty="0"/>
              <a:t>Christianity</a:t>
            </a:r>
          </a:p>
          <a:p>
            <a:r>
              <a:rPr lang="en-US" sz="6000" b="1" dirty="0"/>
              <a:t>Islam</a:t>
            </a:r>
            <a:endParaRPr lang="en-US" sz="4400" b="1" dirty="0"/>
          </a:p>
        </p:txBody>
      </p:sp>
      <p:sp>
        <p:nvSpPr>
          <p:cNvPr id="6" name="Subtitle 2">
            <a:extLst>
              <a:ext uri="{FF2B5EF4-FFF2-40B4-BE49-F238E27FC236}">
                <a16:creationId xmlns:a16="http://schemas.microsoft.com/office/drawing/2014/main" id="{4D95C228-4DB0-062E-764D-D74103B15BD2}"/>
              </a:ext>
            </a:extLst>
          </p:cNvPr>
          <p:cNvSpPr>
            <a:spLocks noGrp="1"/>
          </p:cNvSpPr>
          <p:nvPr>
            <p:ph type="ctrTitle"/>
          </p:nvPr>
        </p:nvSpPr>
        <p:spPr>
          <a:xfrm>
            <a:off x="-1" y="0"/>
            <a:ext cx="9144000" cy="2200275"/>
          </a:xfrm>
        </p:spPr>
        <p:txBody>
          <a:bodyPr>
            <a:noAutofit/>
          </a:bodyPr>
          <a:lstStyle/>
          <a:p>
            <a:r>
              <a:rPr lang="en-US" sz="6600" dirty="0">
                <a:latin typeface="+mn-lt"/>
              </a:rPr>
              <a:t>Study #1 Who is Moses?</a:t>
            </a:r>
            <a:br>
              <a:rPr lang="en-US" sz="6600" dirty="0">
                <a:latin typeface="+mn-lt"/>
              </a:rPr>
            </a:br>
            <a:endParaRPr lang="en-US" sz="6600" dirty="0">
              <a:latin typeface="+mn-lt"/>
            </a:endParaRPr>
          </a:p>
        </p:txBody>
      </p:sp>
    </p:spTree>
    <p:extLst>
      <p:ext uri="{BB962C8B-B14F-4D97-AF65-F5344CB8AC3E}">
        <p14:creationId xmlns:p14="http://schemas.microsoft.com/office/powerpoint/2010/main" val="267682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47901F1-CACB-0A1C-6DD5-3E6050236CBD}"/>
              </a:ext>
            </a:extLst>
          </p:cNvPr>
          <p:cNvSpPr>
            <a:spLocks noGrp="1"/>
          </p:cNvSpPr>
          <p:nvPr>
            <p:ph type="subTitle" idx="1"/>
          </p:nvPr>
        </p:nvSpPr>
        <p:spPr>
          <a:xfrm>
            <a:off x="676275" y="1403991"/>
            <a:ext cx="10629900" cy="5211110"/>
          </a:xfrm>
          <a:noFill/>
        </p:spPr>
        <p:txBody>
          <a:bodyPr vert="horz" lIns="91440" tIns="45720" rIns="91440" bIns="45720" rtlCol="0">
            <a:noAutofit/>
          </a:bodyPr>
          <a:lstStyle/>
          <a:p>
            <a:pPr marL="571500" indent="-571500" algn="l">
              <a:buFont typeface="Arial" panose="020B0604020202020204" pitchFamily="34" charset="0"/>
              <a:buChar char="•"/>
            </a:pPr>
            <a:r>
              <a:rPr lang="en-US" sz="4400" dirty="0"/>
              <a:t>Moshe </a:t>
            </a:r>
            <a:r>
              <a:rPr lang="en-US" sz="4400" dirty="0" err="1"/>
              <a:t>Rabbenu</a:t>
            </a:r>
            <a:r>
              <a:rPr lang="en-US" sz="4400" dirty="0"/>
              <a:t>, “Moses our Master”</a:t>
            </a:r>
          </a:p>
          <a:p>
            <a:pPr marL="571500" indent="-571500" algn="l">
              <a:buFont typeface="Arial" panose="020B0604020202020204" pitchFamily="34" charset="0"/>
              <a:buChar char="•"/>
            </a:pPr>
            <a:r>
              <a:rPr lang="en-US" sz="4400" dirty="0"/>
              <a:t>The greatest of all Jewish teachers, with whom God spoke “face to face”</a:t>
            </a:r>
          </a:p>
          <a:p>
            <a:pPr marL="571500" indent="-571500" algn="l">
              <a:buFont typeface="Arial" panose="020B0604020202020204" pitchFamily="34" charset="0"/>
              <a:buChar char="•"/>
            </a:pPr>
            <a:r>
              <a:rPr lang="en-US" sz="4400" dirty="0"/>
              <a:t>The intermediary between God and man</a:t>
            </a:r>
          </a:p>
          <a:p>
            <a:pPr marL="571500" indent="-571500" algn="l">
              <a:buFont typeface="Arial" panose="020B0604020202020204" pitchFamily="34" charset="0"/>
              <a:buChar char="•"/>
            </a:pPr>
            <a:r>
              <a:rPr lang="en-US" sz="4400" dirty="0"/>
              <a:t>The Master of the prophets</a:t>
            </a:r>
          </a:p>
          <a:p>
            <a:pPr marL="571500" indent="-571500" algn="l">
              <a:buFont typeface="Arial" panose="020B0604020202020204" pitchFamily="34" charset="0"/>
              <a:buChar char="•"/>
            </a:pPr>
            <a:r>
              <a:rPr lang="en-US" sz="4400" dirty="0"/>
              <a:t>The recipient of God’s law for mankind</a:t>
            </a:r>
            <a:br>
              <a:rPr lang="en-US" sz="4400" dirty="0"/>
            </a:br>
            <a:endParaRPr lang="en-US" sz="4400" dirty="0"/>
          </a:p>
        </p:txBody>
      </p:sp>
      <p:sp>
        <p:nvSpPr>
          <p:cNvPr id="6" name="Subtitle 2">
            <a:extLst>
              <a:ext uri="{FF2B5EF4-FFF2-40B4-BE49-F238E27FC236}">
                <a16:creationId xmlns:a16="http://schemas.microsoft.com/office/drawing/2014/main" id="{4D95C228-4DB0-062E-764D-D74103B15BD2}"/>
              </a:ext>
            </a:extLst>
          </p:cNvPr>
          <p:cNvSpPr>
            <a:spLocks noGrp="1"/>
          </p:cNvSpPr>
          <p:nvPr>
            <p:ph type="ctrTitle"/>
          </p:nvPr>
        </p:nvSpPr>
        <p:spPr>
          <a:xfrm>
            <a:off x="-1" y="0"/>
            <a:ext cx="9144000" cy="2200275"/>
          </a:xfrm>
        </p:spPr>
        <p:txBody>
          <a:bodyPr>
            <a:noAutofit/>
          </a:bodyPr>
          <a:lstStyle/>
          <a:p>
            <a:r>
              <a:rPr lang="en-US" sz="6600" dirty="0">
                <a:latin typeface="+mn-lt"/>
              </a:rPr>
              <a:t>Moses in Judaism</a:t>
            </a:r>
            <a:br>
              <a:rPr lang="en-US" sz="6600" dirty="0">
                <a:latin typeface="+mn-lt"/>
              </a:rPr>
            </a:br>
            <a:endParaRPr lang="en-US" sz="6600" dirty="0">
              <a:latin typeface="+mn-lt"/>
            </a:endParaRPr>
          </a:p>
        </p:txBody>
      </p:sp>
    </p:spTree>
    <p:extLst>
      <p:ext uri="{BB962C8B-B14F-4D97-AF65-F5344CB8AC3E}">
        <p14:creationId xmlns:p14="http://schemas.microsoft.com/office/powerpoint/2010/main" val="3622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47901F1-CACB-0A1C-6DD5-3E6050236CBD}"/>
              </a:ext>
            </a:extLst>
          </p:cNvPr>
          <p:cNvSpPr>
            <a:spLocks noGrp="1"/>
          </p:cNvSpPr>
          <p:nvPr>
            <p:ph type="subTitle" idx="1"/>
          </p:nvPr>
        </p:nvSpPr>
        <p:spPr>
          <a:xfrm>
            <a:off x="314327" y="1185863"/>
            <a:ext cx="11877674" cy="5329237"/>
          </a:xfrm>
          <a:noFill/>
        </p:spPr>
        <p:txBody>
          <a:bodyPr vert="horz" lIns="91440" tIns="45720" rIns="91440" bIns="45720" rtlCol="0">
            <a:noAutofit/>
          </a:bodyPr>
          <a:lstStyle/>
          <a:p>
            <a:pPr algn="l"/>
            <a:r>
              <a:rPr lang="en-US" sz="3600" dirty="0"/>
              <a:t>“50 gates of understanding were created in the world, and all but one were given to Moses, for it is said, (Ps. 8:6) Thou hast made him (Moses) but a little lower than the angels” (</a:t>
            </a:r>
            <a:r>
              <a:rPr lang="en-US" sz="3600" dirty="0" err="1"/>
              <a:t>Nedarim</a:t>
            </a:r>
            <a:r>
              <a:rPr lang="en-US" sz="3600" dirty="0"/>
              <a:t> 38a). “All the prophets saw God as one who looks into a dim glass, but Moses saw as one who looks through a clear glass” (</a:t>
            </a:r>
            <a:r>
              <a:rPr lang="en-US" sz="3600" dirty="0" err="1"/>
              <a:t>Yevamot</a:t>
            </a:r>
            <a:r>
              <a:rPr lang="en-US" sz="3600" dirty="0"/>
              <a:t> 49b). “When Moses was born the whole house was filled with light” (</a:t>
            </a:r>
            <a:r>
              <a:rPr lang="en-US" sz="3600" dirty="0" err="1"/>
              <a:t>Sotah</a:t>
            </a:r>
            <a:r>
              <a:rPr lang="en-US" sz="3600" dirty="0"/>
              <a:t> 12a). “Moses was so kind, gentle, and considerate to his sheep when tending Jethro’s flock that God made him the shepherd of Israel” (Ex.R.2.2).</a:t>
            </a:r>
            <a:br>
              <a:rPr lang="en-US" sz="3600" dirty="0"/>
            </a:br>
            <a:endParaRPr lang="en-US" sz="3600" dirty="0"/>
          </a:p>
        </p:txBody>
      </p:sp>
      <p:sp>
        <p:nvSpPr>
          <p:cNvPr id="6" name="Subtitle 2">
            <a:extLst>
              <a:ext uri="{FF2B5EF4-FFF2-40B4-BE49-F238E27FC236}">
                <a16:creationId xmlns:a16="http://schemas.microsoft.com/office/drawing/2014/main" id="{4D95C228-4DB0-062E-764D-D74103B15BD2}"/>
              </a:ext>
            </a:extLst>
          </p:cNvPr>
          <p:cNvSpPr>
            <a:spLocks noGrp="1"/>
          </p:cNvSpPr>
          <p:nvPr>
            <p:ph type="ctrTitle"/>
          </p:nvPr>
        </p:nvSpPr>
        <p:spPr>
          <a:xfrm>
            <a:off x="600075" y="0"/>
            <a:ext cx="8258175" cy="1800226"/>
          </a:xfrm>
        </p:spPr>
        <p:txBody>
          <a:bodyPr>
            <a:noAutofit/>
          </a:bodyPr>
          <a:lstStyle/>
          <a:p>
            <a:r>
              <a:rPr lang="en-US" sz="5400" dirty="0">
                <a:latin typeface="+mn-lt"/>
              </a:rPr>
              <a:t>Moses in the Mishnah</a:t>
            </a:r>
            <a:br>
              <a:rPr lang="en-US" sz="5400" dirty="0">
                <a:latin typeface="+mn-lt"/>
              </a:rPr>
            </a:br>
            <a:endParaRPr lang="en-US" sz="5400" dirty="0">
              <a:latin typeface="+mn-lt"/>
            </a:endParaRPr>
          </a:p>
        </p:txBody>
      </p:sp>
    </p:spTree>
    <p:extLst>
      <p:ext uri="{BB962C8B-B14F-4D97-AF65-F5344CB8AC3E}">
        <p14:creationId xmlns:p14="http://schemas.microsoft.com/office/powerpoint/2010/main" val="1963773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47901F1-CACB-0A1C-6DD5-3E6050236CBD}"/>
              </a:ext>
            </a:extLst>
          </p:cNvPr>
          <p:cNvSpPr>
            <a:spLocks noGrp="1"/>
          </p:cNvSpPr>
          <p:nvPr>
            <p:ph type="subTitle" idx="1"/>
          </p:nvPr>
        </p:nvSpPr>
        <p:spPr>
          <a:xfrm>
            <a:off x="314327" y="1185863"/>
            <a:ext cx="11877674" cy="4491037"/>
          </a:xfrm>
          <a:noFill/>
        </p:spPr>
        <p:txBody>
          <a:bodyPr vert="horz" lIns="91440" tIns="45720" rIns="91440" bIns="45720" rtlCol="0">
            <a:noAutofit/>
          </a:bodyPr>
          <a:lstStyle/>
          <a:p>
            <a:pPr marL="571500" indent="-571500" algn="l">
              <a:buFont typeface="Arial" panose="020B0604020202020204" pitchFamily="34" charset="0"/>
              <a:buChar char="•"/>
            </a:pPr>
            <a:r>
              <a:rPr lang="en-US" sz="3600" dirty="0"/>
              <a:t>His life story (with interesting differences) is told</a:t>
            </a:r>
          </a:p>
          <a:p>
            <a:pPr marL="571500" indent="-571500" algn="l">
              <a:buFont typeface="Arial" panose="020B0604020202020204" pitchFamily="34" charset="0"/>
              <a:buChar char="•"/>
            </a:pPr>
            <a:r>
              <a:rPr lang="en-US" sz="3600" dirty="0"/>
              <a:t>He is the precursor, the model for, and the annunciator of Muhammed</a:t>
            </a:r>
          </a:p>
          <a:p>
            <a:pPr marL="571500" indent="-571500" algn="l">
              <a:buFont typeface="Arial" panose="020B0604020202020204" pitchFamily="34" charset="0"/>
              <a:buChar char="•"/>
            </a:pPr>
            <a:r>
              <a:rPr lang="en-US" sz="3600" dirty="0"/>
              <a:t>He is conceived “in the image of Muhammed”  </a:t>
            </a:r>
          </a:p>
          <a:p>
            <a:pPr marL="571500" indent="-571500" algn="l">
              <a:buFont typeface="Arial" panose="020B0604020202020204" pitchFamily="34" charset="0"/>
              <a:buChar char="•"/>
            </a:pPr>
            <a:r>
              <a:rPr lang="en-US" sz="3600" dirty="0"/>
              <a:t>He is granted revelation by Allah</a:t>
            </a:r>
          </a:p>
          <a:p>
            <a:pPr marL="571500" indent="-571500" algn="l">
              <a:buFont typeface="Arial" panose="020B0604020202020204" pitchFamily="34" charset="0"/>
              <a:buChar char="•"/>
            </a:pPr>
            <a:r>
              <a:rPr lang="en-US" sz="3600" dirty="0"/>
              <a:t>He prophesies the coming of Muhammed</a:t>
            </a:r>
          </a:p>
          <a:p>
            <a:pPr marL="571500" indent="-571500" algn="l">
              <a:buFont typeface="Arial" panose="020B0604020202020204" pitchFamily="34" charset="0"/>
              <a:buChar char="•"/>
            </a:pPr>
            <a:r>
              <a:rPr lang="en-US" sz="3600" dirty="0"/>
              <a:t>His Koran portrait is composed of biblical, Jewish Haggadic material, plus novel ideas</a:t>
            </a:r>
            <a:br>
              <a:rPr lang="en-US" sz="3600" dirty="0"/>
            </a:br>
            <a:endParaRPr lang="en-US" sz="3600" dirty="0"/>
          </a:p>
        </p:txBody>
      </p:sp>
      <p:sp>
        <p:nvSpPr>
          <p:cNvPr id="6" name="Subtitle 2">
            <a:extLst>
              <a:ext uri="{FF2B5EF4-FFF2-40B4-BE49-F238E27FC236}">
                <a16:creationId xmlns:a16="http://schemas.microsoft.com/office/drawing/2014/main" id="{4D95C228-4DB0-062E-764D-D74103B15BD2}"/>
              </a:ext>
            </a:extLst>
          </p:cNvPr>
          <p:cNvSpPr>
            <a:spLocks noGrp="1"/>
          </p:cNvSpPr>
          <p:nvPr>
            <p:ph type="ctrTitle"/>
          </p:nvPr>
        </p:nvSpPr>
        <p:spPr>
          <a:xfrm>
            <a:off x="600075" y="0"/>
            <a:ext cx="9324975" cy="1800226"/>
          </a:xfrm>
        </p:spPr>
        <p:txBody>
          <a:bodyPr>
            <a:noAutofit/>
          </a:bodyPr>
          <a:lstStyle/>
          <a:p>
            <a:pPr algn="l"/>
            <a:r>
              <a:rPr lang="en-US" sz="4000" dirty="0">
                <a:latin typeface="Algerian" panose="04020705040A02060702" pitchFamily="82" charset="0"/>
                <a:cs typeface="Dubai Medium" panose="020B0603030403030204" pitchFamily="34" charset="-78"/>
              </a:rPr>
              <a:t>Moses in Islam: </a:t>
            </a:r>
            <a:r>
              <a:rPr lang="en-US" sz="8000" dirty="0">
                <a:latin typeface="Brush Script MT" panose="03060802040406070304" pitchFamily="66" charset="0"/>
                <a:cs typeface="Dubai Medium" panose="020B0603030403030204" pitchFamily="34" charset="-78"/>
              </a:rPr>
              <a:t>Kalim Allah</a:t>
            </a:r>
            <a:br>
              <a:rPr lang="en-US" sz="5400" dirty="0">
                <a:latin typeface="Bernard MT Condensed" panose="02050806060905020404" pitchFamily="18" charset="0"/>
              </a:rPr>
            </a:br>
            <a:endParaRPr lang="en-US" sz="5400" dirty="0">
              <a:latin typeface="Bernard MT Condensed" panose="02050806060905020404" pitchFamily="18" charset="0"/>
            </a:endParaRPr>
          </a:p>
        </p:txBody>
      </p:sp>
    </p:spTree>
    <p:extLst>
      <p:ext uri="{BB962C8B-B14F-4D97-AF65-F5344CB8AC3E}">
        <p14:creationId xmlns:p14="http://schemas.microsoft.com/office/powerpoint/2010/main" val="1990300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47901F1-CACB-0A1C-6DD5-3E6050236CBD}"/>
              </a:ext>
            </a:extLst>
          </p:cNvPr>
          <p:cNvSpPr>
            <a:spLocks noGrp="1"/>
          </p:cNvSpPr>
          <p:nvPr>
            <p:ph type="subTitle" idx="1"/>
          </p:nvPr>
        </p:nvSpPr>
        <p:spPr>
          <a:xfrm>
            <a:off x="314327" y="1185863"/>
            <a:ext cx="11877674" cy="5243512"/>
          </a:xfrm>
          <a:noFill/>
        </p:spPr>
        <p:txBody>
          <a:bodyPr vert="horz" lIns="91440" tIns="45720" rIns="91440" bIns="45720" rtlCol="0">
            <a:noAutofit/>
          </a:bodyPr>
          <a:lstStyle/>
          <a:p>
            <a:pPr marL="571500" indent="-571500" algn="l">
              <a:buFont typeface="Arial" panose="020B0604020202020204" pitchFamily="34" charset="0"/>
              <a:buChar char="•"/>
            </a:pPr>
            <a:r>
              <a:rPr lang="en-US" sz="3600" dirty="0"/>
              <a:t>Moses’ name appears nearly 800 times in the Bible!</a:t>
            </a:r>
          </a:p>
          <a:p>
            <a:pPr marL="571500" indent="-571500" algn="l">
              <a:buFont typeface="Arial" panose="020B0604020202020204" pitchFamily="34" charset="0"/>
              <a:buChar char="•"/>
            </a:pPr>
            <a:r>
              <a:rPr lang="en-US" sz="3600" dirty="0"/>
              <a:t>Moses’ name means “drawn out of water” or “he who draws out of water.” </a:t>
            </a:r>
          </a:p>
          <a:p>
            <a:pPr marL="571500" indent="-571500" algn="l">
              <a:buFont typeface="Arial" panose="020B0604020202020204" pitchFamily="34" charset="0"/>
              <a:buChar char="•"/>
            </a:pPr>
            <a:r>
              <a:rPr lang="en-US" sz="3600" dirty="0"/>
              <a:t>His father &amp; mother: Amram &amp; Jochebed, both of the Tribe of Levi</a:t>
            </a:r>
          </a:p>
          <a:p>
            <a:pPr marL="571500" indent="-571500" algn="l">
              <a:buFont typeface="Arial" panose="020B0604020202020204" pitchFamily="34" charset="0"/>
              <a:buChar char="•"/>
            </a:pPr>
            <a:r>
              <a:rPr lang="en-US" sz="3600" dirty="0"/>
              <a:t>Siblings: Older sister Miriam, older brother Aaron </a:t>
            </a:r>
            <a:br>
              <a:rPr lang="en-US" sz="3600" dirty="0"/>
            </a:br>
            <a:r>
              <a:rPr lang="en-US" sz="3600" dirty="0"/>
              <a:t>(Ex.2:1; 6:16-20; 7:7; Num. 26:59; 1 Chron. 23:12-14).</a:t>
            </a:r>
          </a:p>
          <a:p>
            <a:pPr marL="571500" indent="-571500" algn="l">
              <a:buFont typeface="Arial" panose="020B0604020202020204" pitchFamily="34" charset="0"/>
              <a:buChar char="•"/>
            </a:pPr>
            <a:endParaRPr lang="en-US" sz="3600" dirty="0"/>
          </a:p>
        </p:txBody>
      </p:sp>
      <p:sp>
        <p:nvSpPr>
          <p:cNvPr id="6" name="Subtitle 2">
            <a:extLst>
              <a:ext uri="{FF2B5EF4-FFF2-40B4-BE49-F238E27FC236}">
                <a16:creationId xmlns:a16="http://schemas.microsoft.com/office/drawing/2014/main" id="{4D95C228-4DB0-062E-764D-D74103B15BD2}"/>
              </a:ext>
            </a:extLst>
          </p:cNvPr>
          <p:cNvSpPr>
            <a:spLocks noGrp="1"/>
          </p:cNvSpPr>
          <p:nvPr>
            <p:ph type="ctrTitle"/>
          </p:nvPr>
        </p:nvSpPr>
        <p:spPr>
          <a:xfrm>
            <a:off x="600075" y="0"/>
            <a:ext cx="9324975" cy="963168"/>
          </a:xfrm>
        </p:spPr>
        <p:txBody>
          <a:bodyPr>
            <a:noAutofit/>
          </a:bodyPr>
          <a:lstStyle/>
          <a:p>
            <a:pPr algn="l"/>
            <a:r>
              <a:rPr lang="en-US" sz="4800" b="1" dirty="0">
                <a:latin typeface="+mn-lt"/>
                <a:cs typeface="Dubai Medium" panose="020B0603030403030204" pitchFamily="34" charset="-78"/>
              </a:rPr>
              <a:t>Moses in the Bible</a:t>
            </a:r>
            <a:endParaRPr lang="en-US" b="1" dirty="0">
              <a:latin typeface="+mn-lt"/>
            </a:endParaRPr>
          </a:p>
        </p:txBody>
      </p:sp>
    </p:spTree>
    <p:extLst>
      <p:ext uri="{BB962C8B-B14F-4D97-AF65-F5344CB8AC3E}">
        <p14:creationId xmlns:p14="http://schemas.microsoft.com/office/powerpoint/2010/main" val="1735719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47901F1-CACB-0A1C-6DD5-3E6050236CBD}"/>
              </a:ext>
            </a:extLst>
          </p:cNvPr>
          <p:cNvSpPr>
            <a:spLocks noGrp="1"/>
          </p:cNvSpPr>
          <p:nvPr>
            <p:ph type="subTitle" idx="1"/>
          </p:nvPr>
        </p:nvSpPr>
        <p:spPr>
          <a:xfrm>
            <a:off x="457201" y="1109663"/>
            <a:ext cx="11877674" cy="4491037"/>
          </a:xfrm>
          <a:noFill/>
        </p:spPr>
        <p:txBody>
          <a:bodyPr vert="horz" lIns="91440" tIns="45720" rIns="91440" bIns="45720" rtlCol="0">
            <a:noAutofit/>
          </a:bodyPr>
          <a:lstStyle/>
          <a:p>
            <a:pPr algn="l"/>
            <a:r>
              <a:rPr lang="en-US" sz="4400" b="1" dirty="0"/>
              <a:t>before encountering the Lord:</a:t>
            </a:r>
          </a:p>
          <a:p>
            <a:pPr marL="571500" indent="-571500" algn="l">
              <a:buFont typeface="Arial" panose="020B0604020202020204" pitchFamily="34" charset="0"/>
              <a:buChar char="•"/>
            </a:pPr>
            <a:r>
              <a:rPr lang="en-US" sz="4400" dirty="0"/>
              <a:t>His “mixed” ethnic identity (Ex.2:1-10)</a:t>
            </a:r>
          </a:p>
          <a:p>
            <a:pPr marL="571500" indent="-571500" algn="l">
              <a:buFont typeface="Arial" panose="020B0604020202020204" pitchFamily="34" charset="0"/>
              <a:buChar char="•"/>
            </a:pPr>
            <a:r>
              <a:rPr lang="en-US" sz="4400" dirty="0"/>
              <a:t>His impulsiveness and fear (2: 12-14)</a:t>
            </a:r>
          </a:p>
          <a:p>
            <a:pPr algn="l"/>
            <a:endParaRPr lang="en-US" sz="4400" dirty="0"/>
          </a:p>
          <a:p>
            <a:pPr algn="l"/>
            <a:endParaRPr lang="en-US" sz="4400" dirty="0"/>
          </a:p>
        </p:txBody>
      </p:sp>
      <p:sp>
        <p:nvSpPr>
          <p:cNvPr id="6" name="Subtitle 2">
            <a:extLst>
              <a:ext uri="{FF2B5EF4-FFF2-40B4-BE49-F238E27FC236}">
                <a16:creationId xmlns:a16="http://schemas.microsoft.com/office/drawing/2014/main" id="{4D95C228-4DB0-062E-764D-D74103B15BD2}"/>
              </a:ext>
            </a:extLst>
          </p:cNvPr>
          <p:cNvSpPr>
            <a:spLocks noGrp="1"/>
          </p:cNvSpPr>
          <p:nvPr>
            <p:ph type="ctrTitle"/>
          </p:nvPr>
        </p:nvSpPr>
        <p:spPr>
          <a:xfrm>
            <a:off x="457201" y="164307"/>
            <a:ext cx="7515224" cy="781050"/>
          </a:xfrm>
        </p:spPr>
        <p:txBody>
          <a:bodyPr>
            <a:noAutofit/>
          </a:bodyPr>
          <a:lstStyle/>
          <a:p>
            <a:pPr algn="l"/>
            <a:r>
              <a:rPr lang="en-US" sz="4000" dirty="0">
                <a:latin typeface="+mn-lt"/>
              </a:rPr>
              <a:t>The Portrait of Moses in Exodus</a:t>
            </a:r>
            <a:endParaRPr lang="en-US" sz="5400" dirty="0">
              <a:latin typeface="+mn-lt"/>
            </a:endParaRPr>
          </a:p>
        </p:txBody>
      </p:sp>
    </p:spTree>
    <p:extLst>
      <p:ext uri="{BB962C8B-B14F-4D97-AF65-F5344CB8AC3E}">
        <p14:creationId xmlns:p14="http://schemas.microsoft.com/office/powerpoint/2010/main" val="26466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47901F1-CACB-0A1C-6DD5-3E6050236CBD}"/>
              </a:ext>
            </a:extLst>
          </p:cNvPr>
          <p:cNvSpPr>
            <a:spLocks noGrp="1"/>
          </p:cNvSpPr>
          <p:nvPr>
            <p:ph type="subTitle" idx="1"/>
          </p:nvPr>
        </p:nvSpPr>
        <p:spPr>
          <a:xfrm>
            <a:off x="190501" y="1052513"/>
            <a:ext cx="11877674" cy="4491037"/>
          </a:xfrm>
          <a:noFill/>
        </p:spPr>
        <p:txBody>
          <a:bodyPr vert="horz" lIns="91440" tIns="45720" rIns="91440" bIns="45720" rtlCol="0">
            <a:noAutofit/>
          </a:bodyPr>
          <a:lstStyle/>
          <a:p>
            <a:pPr algn="l"/>
            <a:r>
              <a:rPr lang="en-US" sz="4400" b="1" dirty="0"/>
              <a:t>after encountering the Lord:</a:t>
            </a:r>
          </a:p>
          <a:p>
            <a:pPr marL="571500" indent="-571500" algn="l">
              <a:buFont typeface="Arial" panose="020B0604020202020204" pitchFamily="34" charset="0"/>
              <a:buChar char="•"/>
            </a:pPr>
            <a:r>
              <a:rPr lang="en-US" sz="4000" dirty="0"/>
              <a:t>Reverent &amp; responsive (Ex.3:4-6)</a:t>
            </a:r>
          </a:p>
          <a:p>
            <a:pPr marL="571500" indent="-571500" algn="l">
              <a:buFont typeface="Arial" panose="020B0604020202020204" pitchFamily="34" charset="0"/>
              <a:buChar char="•"/>
            </a:pPr>
            <a:r>
              <a:rPr lang="en-US" sz="4000" dirty="0"/>
              <a:t>Doubtful of himself &amp; his understanding (3:11-15)</a:t>
            </a:r>
          </a:p>
          <a:p>
            <a:pPr marL="571500" indent="-571500" algn="l">
              <a:buFont typeface="Arial" panose="020B0604020202020204" pitchFamily="34" charset="0"/>
              <a:buChar char="•"/>
            </a:pPr>
            <a:r>
              <a:rPr lang="en-US" sz="4000" dirty="0"/>
              <a:t>Fearful and insecure (4:1-13)</a:t>
            </a:r>
          </a:p>
          <a:p>
            <a:pPr marL="571500" indent="-571500" algn="l">
              <a:buFont typeface="Arial" panose="020B0604020202020204" pitchFamily="34" charset="0"/>
              <a:buChar char="•"/>
            </a:pPr>
            <a:r>
              <a:rPr lang="en-US" sz="4000" dirty="0"/>
              <a:t>Humble (6:12 &amp; 30) </a:t>
            </a:r>
          </a:p>
          <a:p>
            <a:pPr marL="571500" indent="-571500" algn="l">
              <a:buFont typeface="Arial" panose="020B0604020202020204" pitchFamily="34" charset="0"/>
              <a:buChar char="•"/>
            </a:pPr>
            <a:r>
              <a:rPr lang="en-US" sz="4000" dirty="0"/>
              <a:t>Carefully instructed and trained by the Lord (7:8-9)</a:t>
            </a:r>
          </a:p>
        </p:txBody>
      </p:sp>
      <p:sp>
        <p:nvSpPr>
          <p:cNvPr id="6" name="Subtitle 2">
            <a:extLst>
              <a:ext uri="{FF2B5EF4-FFF2-40B4-BE49-F238E27FC236}">
                <a16:creationId xmlns:a16="http://schemas.microsoft.com/office/drawing/2014/main" id="{4D95C228-4DB0-062E-764D-D74103B15BD2}"/>
              </a:ext>
            </a:extLst>
          </p:cNvPr>
          <p:cNvSpPr>
            <a:spLocks noGrp="1"/>
          </p:cNvSpPr>
          <p:nvPr>
            <p:ph type="ctrTitle"/>
          </p:nvPr>
        </p:nvSpPr>
        <p:spPr>
          <a:xfrm>
            <a:off x="457200" y="164307"/>
            <a:ext cx="7791449" cy="781050"/>
          </a:xfrm>
        </p:spPr>
        <p:txBody>
          <a:bodyPr>
            <a:noAutofit/>
          </a:bodyPr>
          <a:lstStyle/>
          <a:p>
            <a:pPr algn="l"/>
            <a:r>
              <a:rPr lang="en-US" sz="4000" dirty="0">
                <a:latin typeface="+mn-lt"/>
              </a:rPr>
              <a:t>The Portrait of Moses in Exodus</a:t>
            </a:r>
            <a:endParaRPr lang="en-US" sz="5400" dirty="0">
              <a:latin typeface="+mn-lt"/>
            </a:endParaRPr>
          </a:p>
        </p:txBody>
      </p:sp>
    </p:spTree>
    <p:extLst>
      <p:ext uri="{BB962C8B-B14F-4D97-AF65-F5344CB8AC3E}">
        <p14:creationId xmlns:p14="http://schemas.microsoft.com/office/powerpoint/2010/main" val="2052247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47901F1-CACB-0A1C-6DD5-3E6050236CBD}"/>
              </a:ext>
            </a:extLst>
          </p:cNvPr>
          <p:cNvSpPr>
            <a:spLocks noGrp="1"/>
          </p:cNvSpPr>
          <p:nvPr>
            <p:ph type="subTitle" idx="1"/>
          </p:nvPr>
        </p:nvSpPr>
        <p:spPr>
          <a:xfrm>
            <a:off x="1129285" y="1857186"/>
            <a:ext cx="8553449" cy="2500312"/>
          </a:xfrm>
          <a:noFill/>
        </p:spPr>
        <p:txBody>
          <a:bodyPr vert="horz" lIns="91440" tIns="45720" rIns="91440" bIns="45720" rtlCol="0">
            <a:noAutofit/>
          </a:bodyPr>
          <a:lstStyle/>
          <a:p>
            <a:pPr algn="l"/>
            <a:r>
              <a:rPr lang="en-US" sz="4400" dirty="0"/>
              <a:t>Now the man </a:t>
            </a:r>
            <a:r>
              <a:rPr lang="en-US" sz="4400" b="1" dirty="0"/>
              <a:t>Moses</a:t>
            </a:r>
            <a:r>
              <a:rPr lang="en-US" sz="4400" dirty="0"/>
              <a:t> was very meek, </a:t>
            </a:r>
            <a:br>
              <a:rPr lang="en-US" sz="4400" dirty="0"/>
            </a:br>
            <a:r>
              <a:rPr lang="en-US" sz="4400" dirty="0"/>
              <a:t>more than all people who were on </a:t>
            </a:r>
            <a:br>
              <a:rPr lang="en-US" sz="4400" dirty="0"/>
            </a:br>
            <a:r>
              <a:rPr lang="en-US" sz="4400" dirty="0"/>
              <a:t>the face of the earth. Num.12:3</a:t>
            </a:r>
          </a:p>
        </p:txBody>
      </p:sp>
      <p:sp>
        <p:nvSpPr>
          <p:cNvPr id="6" name="Subtitle 2">
            <a:extLst>
              <a:ext uri="{FF2B5EF4-FFF2-40B4-BE49-F238E27FC236}">
                <a16:creationId xmlns:a16="http://schemas.microsoft.com/office/drawing/2014/main" id="{4D95C228-4DB0-062E-764D-D74103B15BD2}"/>
              </a:ext>
            </a:extLst>
          </p:cNvPr>
          <p:cNvSpPr>
            <a:spLocks noGrp="1"/>
          </p:cNvSpPr>
          <p:nvPr>
            <p:ph type="ctrTitle"/>
          </p:nvPr>
        </p:nvSpPr>
        <p:spPr>
          <a:xfrm>
            <a:off x="457200" y="164307"/>
            <a:ext cx="7791449" cy="781050"/>
          </a:xfrm>
        </p:spPr>
        <p:txBody>
          <a:bodyPr>
            <a:noAutofit/>
          </a:bodyPr>
          <a:lstStyle/>
          <a:p>
            <a:pPr algn="l"/>
            <a:r>
              <a:rPr lang="en-US" sz="4000" dirty="0">
                <a:latin typeface="+mn-lt"/>
              </a:rPr>
              <a:t>The Portrait of Moses in the OT</a:t>
            </a:r>
            <a:endParaRPr lang="en-US" sz="5400" dirty="0">
              <a:latin typeface="+mn-lt"/>
            </a:endParaRPr>
          </a:p>
        </p:txBody>
      </p:sp>
    </p:spTree>
    <p:extLst>
      <p:ext uri="{BB962C8B-B14F-4D97-AF65-F5344CB8AC3E}">
        <p14:creationId xmlns:p14="http://schemas.microsoft.com/office/powerpoint/2010/main" val="2513411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47901F1-CACB-0A1C-6DD5-3E6050236CBD}"/>
              </a:ext>
            </a:extLst>
          </p:cNvPr>
          <p:cNvSpPr>
            <a:spLocks noGrp="1"/>
          </p:cNvSpPr>
          <p:nvPr>
            <p:ph type="subTitle" idx="1"/>
          </p:nvPr>
        </p:nvSpPr>
        <p:spPr>
          <a:xfrm>
            <a:off x="600075" y="1319213"/>
            <a:ext cx="10823829" cy="4491037"/>
          </a:xfrm>
          <a:noFill/>
        </p:spPr>
        <p:txBody>
          <a:bodyPr vert="horz" lIns="91440" tIns="45720" rIns="91440" bIns="45720" rtlCol="0">
            <a:noAutofit/>
          </a:bodyPr>
          <a:lstStyle/>
          <a:p>
            <a:pPr algn="l"/>
            <a:r>
              <a:rPr lang="en-US" sz="4400" dirty="0"/>
              <a:t>Moses’ name appears 80 times in the New Testament: </a:t>
            </a:r>
          </a:p>
          <a:p>
            <a:pPr algn="l"/>
            <a:r>
              <a:rPr lang="en-US" sz="4400" dirty="0"/>
              <a:t>	In all four Gospels and Acts </a:t>
            </a:r>
          </a:p>
          <a:p>
            <a:pPr algn="l"/>
            <a:r>
              <a:rPr lang="en-US" sz="4400" dirty="0"/>
              <a:t>	In Paul’s letters </a:t>
            </a:r>
          </a:p>
          <a:p>
            <a:pPr algn="l"/>
            <a:r>
              <a:rPr lang="en-US" sz="4400" dirty="0"/>
              <a:t>	In the General Epistles</a:t>
            </a:r>
          </a:p>
          <a:p>
            <a:pPr algn="l"/>
            <a:r>
              <a:rPr lang="en-US" sz="4400" dirty="0"/>
              <a:t>	In Revelation</a:t>
            </a:r>
            <a:br>
              <a:rPr lang="en-US" sz="4400" dirty="0"/>
            </a:br>
            <a:endParaRPr lang="en-US" sz="4400" dirty="0"/>
          </a:p>
        </p:txBody>
      </p:sp>
      <p:sp>
        <p:nvSpPr>
          <p:cNvPr id="6" name="Subtitle 2">
            <a:extLst>
              <a:ext uri="{FF2B5EF4-FFF2-40B4-BE49-F238E27FC236}">
                <a16:creationId xmlns:a16="http://schemas.microsoft.com/office/drawing/2014/main" id="{4D95C228-4DB0-062E-764D-D74103B15BD2}"/>
              </a:ext>
            </a:extLst>
          </p:cNvPr>
          <p:cNvSpPr>
            <a:spLocks noGrp="1"/>
          </p:cNvSpPr>
          <p:nvPr>
            <p:ph type="ctrTitle"/>
          </p:nvPr>
        </p:nvSpPr>
        <p:spPr>
          <a:xfrm>
            <a:off x="600075" y="0"/>
            <a:ext cx="9324975" cy="1800226"/>
          </a:xfrm>
        </p:spPr>
        <p:txBody>
          <a:bodyPr>
            <a:noAutofit/>
          </a:bodyPr>
          <a:lstStyle/>
          <a:p>
            <a:pPr algn="l"/>
            <a:r>
              <a:rPr lang="en-US" sz="5400" dirty="0">
                <a:latin typeface="+mn-lt"/>
                <a:cs typeface="Dubai Medium" panose="020B0603030403030204" pitchFamily="34" charset="-78"/>
              </a:rPr>
              <a:t>Moses in the New Testament</a:t>
            </a:r>
            <a:br>
              <a:rPr lang="en-US" sz="5400" dirty="0">
                <a:latin typeface="+mn-lt"/>
              </a:rPr>
            </a:br>
            <a:endParaRPr lang="en-US" sz="5400" dirty="0">
              <a:latin typeface="+mn-lt"/>
            </a:endParaRPr>
          </a:p>
        </p:txBody>
      </p:sp>
    </p:spTree>
    <p:extLst>
      <p:ext uri="{BB962C8B-B14F-4D97-AF65-F5344CB8AC3E}">
        <p14:creationId xmlns:p14="http://schemas.microsoft.com/office/powerpoint/2010/main" val="4029779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4D95C228-4DB0-062E-764D-D74103B15BD2}"/>
              </a:ext>
            </a:extLst>
          </p:cNvPr>
          <p:cNvSpPr>
            <a:spLocks noGrp="1"/>
          </p:cNvSpPr>
          <p:nvPr>
            <p:ph type="title"/>
          </p:nvPr>
        </p:nvSpPr>
        <p:spPr/>
        <p:txBody>
          <a:bodyPr>
            <a:noAutofit/>
          </a:bodyPr>
          <a:lstStyle/>
          <a:p>
            <a:r>
              <a:rPr lang="en-US" sz="6600" b="1" dirty="0">
                <a:latin typeface="+mn-lt"/>
              </a:rPr>
              <a:t>The Book of Deuteronomy</a:t>
            </a:r>
            <a:br>
              <a:rPr lang="en-US" sz="6600" b="1" dirty="0">
                <a:latin typeface="+mn-lt"/>
              </a:rPr>
            </a:br>
            <a:endParaRPr lang="en-US" sz="6600" b="1" dirty="0">
              <a:latin typeface="+mn-lt"/>
            </a:endParaRPr>
          </a:p>
        </p:txBody>
      </p:sp>
      <p:sp>
        <p:nvSpPr>
          <p:cNvPr id="3" name="Subtitle 2">
            <a:extLst>
              <a:ext uri="{FF2B5EF4-FFF2-40B4-BE49-F238E27FC236}">
                <a16:creationId xmlns:a16="http://schemas.microsoft.com/office/drawing/2014/main" id="{D47901F1-CACB-0A1C-6DD5-3E6050236CBD}"/>
              </a:ext>
            </a:extLst>
          </p:cNvPr>
          <p:cNvSpPr>
            <a:spLocks noGrp="1"/>
          </p:cNvSpPr>
          <p:nvPr>
            <p:ph idx="1"/>
          </p:nvPr>
        </p:nvSpPr>
        <p:spPr>
          <a:noFill/>
        </p:spPr>
        <p:txBody>
          <a:bodyPr>
            <a:noAutofit/>
          </a:bodyPr>
          <a:lstStyle/>
          <a:p>
            <a:pPr marL="0" indent="0">
              <a:buNone/>
            </a:pPr>
            <a:r>
              <a:rPr lang="en-US" sz="6000" dirty="0"/>
              <a:t>Moses’ farewell address, </a:t>
            </a:r>
            <a:br>
              <a:rPr lang="en-US" sz="6000" dirty="0"/>
            </a:br>
            <a:r>
              <a:rPr lang="en-US" sz="6000" dirty="0"/>
              <a:t>delivered just before his death </a:t>
            </a:r>
            <a:br>
              <a:rPr lang="en-US" sz="6000" dirty="0"/>
            </a:br>
            <a:r>
              <a:rPr lang="en-US" sz="6000" dirty="0"/>
              <a:t>to Israel on the border of the Promised Land</a:t>
            </a:r>
          </a:p>
        </p:txBody>
      </p:sp>
    </p:spTree>
    <p:extLst>
      <p:ext uri="{BB962C8B-B14F-4D97-AF65-F5344CB8AC3E}">
        <p14:creationId xmlns:p14="http://schemas.microsoft.com/office/powerpoint/2010/main" val="666945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47901F1-CACB-0A1C-6DD5-3E6050236CBD}"/>
              </a:ext>
            </a:extLst>
          </p:cNvPr>
          <p:cNvSpPr>
            <a:spLocks noGrp="1"/>
          </p:cNvSpPr>
          <p:nvPr>
            <p:ph type="subTitle" idx="1"/>
          </p:nvPr>
        </p:nvSpPr>
        <p:spPr>
          <a:xfrm>
            <a:off x="157163" y="1262063"/>
            <a:ext cx="11877674" cy="5272087"/>
          </a:xfrm>
          <a:noFill/>
        </p:spPr>
        <p:txBody>
          <a:bodyPr vert="horz" lIns="91440" tIns="45720" rIns="91440" bIns="45720" rtlCol="0">
            <a:noAutofit/>
          </a:bodyPr>
          <a:lstStyle/>
          <a:p>
            <a:pPr marL="457200" indent="-457200" algn="l">
              <a:buFont typeface="Arial" panose="020B0604020202020204" pitchFamily="34" charset="0"/>
              <a:buChar char="•"/>
            </a:pPr>
            <a:r>
              <a:rPr lang="en-US" sz="3200" dirty="0"/>
              <a:t>“Do not think that I have come to abolish the Law or the Prophets; </a:t>
            </a:r>
            <a:br>
              <a:rPr lang="en-US" sz="3200" dirty="0"/>
            </a:br>
            <a:r>
              <a:rPr lang="en-US" sz="3200" dirty="0"/>
              <a:t>I have not come to abolish them but to fulfill them.”  Matt 5:17</a:t>
            </a:r>
          </a:p>
          <a:p>
            <a:pPr marL="457200" indent="-457200" algn="l">
              <a:buFont typeface="Arial" panose="020B0604020202020204" pitchFamily="34" charset="0"/>
              <a:buChar char="•"/>
            </a:pPr>
            <a:r>
              <a:rPr lang="en-US" sz="3200" dirty="0"/>
              <a:t>“...go, show yourself to the priest and offer the gift that Moses commanded, for a proof to them.”  Matt 8:4b</a:t>
            </a:r>
          </a:p>
          <a:p>
            <a:pPr marL="457200" indent="-457200" algn="l">
              <a:buFont typeface="Arial" panose="020B0604020202020204" pitchFamily="34" charset="0"/>
              <a:buChar char="•"/>
            </a:pPr>
            <a:r>
              <a:rPr lang="en-US" sz="3200" dirty="0"/>
              <a:t>And behold, there appeared to them Moses and Elijah, talking with him.  Matt 17:3</a:t>
            </a:r>
          </a:p>
          <a:p>
            <a:pPr marL="457200" indent="-457200" algn="l">
              <a:buFont typeface="Arial" panose="020B0604020202020204" pitchFamily="34" charset="0"/>
              <a:buChar char="•"/>
            </a:pPr>
            <a:r>
              <a:rPr lang="en-US" sz="3200" dirty="0"/>
              <a:t>The scribes and Pharisees sit on Moses' seat…”  Matt 23:2a</a:t>
            </a:r>
          </a:p>
          <a:p>
            <a:pPr marL="457200" indent="-457200" algn="l">
              <a:buFont typeface="Arial" panose="020B0604020202020204" pitchFamily="34" charset="0"/>
              <a:buChar char="•"/>
            </a:pPr>
            <a:r>
              <a:rPr lang="en-US" sz="3200" dirty="0"/>
              <a:t>Jesus answered, “What did Moses command you?”   Mark 10:3</a:t>
            </a:r>
          </a:p>
          <a:p>
            <a:pPr marL="457200" indent="-457200" algn="l">
              <a:buFont typeface="Arial" panose="020B0604020202020204" pitchFamily="34" charset="0"/>
              <a:buChar char="•"/>
            </a:pPr>
            <a:r>
              <a:rPr lang="en-US" sz="3200" dirty="0"/>
              <a:t>“But that the dead are raised, even </a:t>
            </a:r>
            <a:r>
              <a:rPr lang="en-US" sz="3200" b="1" dirty="0"/>
              <a:t>Moses</a:t>
            </a:r>
            <a:r>
              <a:rPr lang="en-US" sz="3200" dirty="0"/>
              <a:t> showed,” Luke 20:37</a:t>
            </a:r>
          </a:p>
        </p:txBody>
      </p:sp>
      <p:sp>
        <p:nvSpPr>
          <p:cNvPr id="6" name="Subtitle 2">
            <a:extLst>
              <a:ext uri="{FF2B5EF4-FFF2-40B4-BE49-F238E27FC236}">
                <a16:creationId xmlns:a16="http://schemas.microsoft.com/office/drawing/2014/main" id="{4D95C228-4DB0-062E-764D-D74103B15BD2}"/>
              </a:ext>
            </a:extLst>
          </p:cNvPr>
          <p:cNvSpPr>
            <a:spLocks noGrp="1"/>
          </p:cNvSpPr>
          <p:nvPr>
            <p:ph type="ctrTitle"/>
          </p:nvPr>
        </p:nvSpPr>
        <p:spPr>
          <a:xfrm>
            <a:off x="600075" y="0"/>
            <a:ext cx="9324975" cy="1800226"/>
          </a:xfrm>
        </p:spPr>
        <p:txBody>
          <a:bodyPr>
            <a:noAutofit/>
          </a:bodyPr>
          <a:lstStyle/>
          <a:p>
            <a:pPr algn="l"/>
            <a:r>
              <a:rPr lang="en-US" sz="5400" dirty="0">
                <a:latin typeface="+mn-lt"/>
                <a:cs typeface="Dubai Medium" panose="020B0603030403030204" pitchFamily="34" charset="-78"/>
              </a:rPr>
              <a:t>Moses in the New Testament</a:t>
            </a:r>
            <a:br>
              <a:rPr lang="en-US" sz="5400" dirty="0">
                <a:latin typeface="+mn-lt"/>
              </a:rPr>
            </a:br>
            <a:endParaRPr lang="en-US" sz="5400" dirty="0">
              <a:latin typeface="+mn-lt"/>
            </a:endParaRPr>
          </a:p>
        </p:txBody>
      </p:sp>
    </p:spTree>
    <p:extLst>
      <p:ext uri="{BB962C8B-B14F-4D97-AF65-F5344CB8AC3E}">
        <p14:creationId xmlns:p14="http://schemas.microsoft.com/office/powerpoint/2010/main" val="1985156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47901F1-CACB-0A1C-6DD5-3E6050236CBD}"/>
              </a:ext>
            </a:extLst>
          </p:cNvPr>
          <p:cNvSpPr>
            <a:spLocks noGrp="1"/>
          </p:cNvSpPr>
          <p:nvPr>
            <p:ph type="subTitle" idx="1"/>
          </p:nvPr>
        </p:nvSpPr>
        <p:spPr>
          <a:xfrm>
            <a:off x="123824" y="1262063"/>
            <a:ext cx="12068175" cy="5481637"/>
          </a:xfrm>
          <a:noFill/>
        </p:spPr>
        <p:txBody>
          <a:bodyPr vert="horz" lIns="91440" tIns="45720" rIns="91440" bIns="45720" rtlCol="0">
            <a:noAutofit/>
          </a:bodyPr>
          <a:lstStyle/>
          <a:p>
            <a:pPr marL="457200" indent="-457200" algn="l">
              <a:buFont typeface="Arial" panose="020B0604020202020204" pitchFamily="34" charset="0"/>
              <a:buChar char="•"/>
            </a:pPr>
            <a:r>
              <a:rPr lang="en-US" sz="3200" dirty="0"/>
              <a:t>“For the law was given through </a:t>
            </a:r>
            <a:r>
              <a:rPr lang="en-US" sz="3200" b="1" dirty="0"/>
              <a:t>Moses</a:t>
            </a:r>
            <a:r>
              <a:rPr lang="en-US" sz="3200" dirty="0"/>
              <a:t>; grace and truth came through Jesus Christ.” John 1:7</a:t>
            </a:r>
          </a:p>
          <a:p>
            <a:pPr marL="457200" indent="-457200" algn="l">
              <a:buFont typeface="Arial" panose="020B0604020202020204" pitchFamily="34" charset="0"/>
              <a:buChar char="•"/>
            </a:pPr>
            <a:r>
              <a:rPr lang="en-US" sz="3200" dirty="0"/>
              <a:t>Philip found Nathaniel and said to him, “We have found him of whom </a:t>
            </a:r>
            <a:r>
              <a:rPr lang="en-US" sz="3200" b="1" dirty="0"/>
              <a:t>Moses</a:t>
            </a:r>
            <a:r>
              <a:rPr lang="en-US" sz="3200" dirty="0"/>
              <a:t> in the law…wrote Jesus of Nazareth…” John 1:45</a:t>
            </a:r>
          </a:p>
          <a:p>
            <a:pPr marL="457200" indent="-457200" algn="l">
              <a:buFont typeface="Arial" panose="020B0604020202020204" pitchFamily="34" charset="0"/>
              <a:buChar char="•"/>
            </a:pPr>
            <a:r>
              <a:rPr lang="en-US" sz="3200" dirty="0"/>
              <a:t>And as </a:t>
            </a:r>
            <a:r>
              <a:rPr lang="en-US" sz="3200" b="1" dirty="0"/>
              <a:t>Moses</a:t>
            </a:r>
            <a:r>
              <a:rPr lang="en-US" sz="3200" dirty="0"/>
              <a:t> lifted up the serpent in the wilderness, so must the Son of Man be lifted up,” John 3:14</a:t>
            </a:r>
          </a:p>
          <a:p>
            <a:pPr marL="457200" indent="-457200" algn="l">
              <a:buFont typeface="Arial" panose="020B0604020202020204" pitchFamily="34" charset="0"/>
              <a:buChar char="•"/>
            </a:pPr>
            <a:r>
              <a:rPr lang="en-US" sz="3200" dirty="0"/>
              <a:t>“Do not think that I will accuse you to the father.  There is one who accuses you: </a:t>
            </a:r>
            <a:r>
              <a:rPr lang="en-US" sz="3200" b="1" dirty="0"/>
              <a:t>Moses</a:t>
            </a:r>
            <a:r>
              <a:rPr lang="en-US" sz="3200" dirty="0"/>
              <a:t>, on whom you have set your hope.” 5:45</a:t>
            </a:r>
          </a:p>
          <a:p>
            <a:pPr marL="457200" indent="-457200" algn="l">
              <a:buFont typeface="Arial" panose="020B0604020202020204" pitchFamily="34" charset="0"/>
              <a:buChar char="•"/>
            </a:pPr>
            <a:r>
              <a:rPr lang="en-US" sz="3200" dirty="0"/>
              <a:t>For if you believed </a:t>
            </a:r>
            <a:r>
              <a:rPr lang="en-US" sz="3200" b="1" dirty="0"/>
              <a:t>Moses</a:t>
            </a:r>
            <a:r>
              <a:rPr lang="en-US" sz="3200" dirty="0"/>
              <a:t>, you would believe me; for he wrote of me.” 5:46</a:t>
            </a:r>
          </a:p>
        </p:txBody>
      </p:sp>
      <p:sp>
        <p:nvSpPr>
          <p:cNvPr id="6" name="Subtitle 2">
            <a:extLst>
              <a:ext uri="{FF2B5EF4-FFF2-40B4-BE49-F238E27FC236}">
                <a16:creationId xmlns:a16="http://schemas.microsoft.com/office/drawing/2014/main" id="{4D95C228-4DB0-062E-764D-D74103B15BD2}"/>
              </a:ext>
            </a:extLst>
          </p:cNvPr>
          <p:cNvSpPr>
            <a:spLocks noGrp="1"/>
          </p:cNvSpPr>
          <p:nvPr>
            <p:ph type="ctrTitle"/>
          </p:nvPr>
        </p:nvSpPr>
        <p:spPr>
          <a:xfrm>
            <a:off x="600075" y="0"/>
            <a:ext cx="9324975" cy="1011936"/>
          </a:xfrm>
          <a:noFill/>
        </p:spPr>
        <p:txBody>
          <a:bodyPr vert="horz" lIns="91440" tIns="45720" rIns="91440" bIns="45720" rtlCol="0">
            <a:noAutofit/>
          </a:bodyPr>
          <a:lstStyle/>
          <a:p>
            <a:pPr algn="l">
              <a:spcBef>
                <a:spcPts val="1000"/>
              </a:spcBef>
              <a:buFont typeface="Arial" panose="020B0604020202020204" pitchFamily="34" charset="0"/>
            </a:pPr>
            <a:r>
              <a:rPr lang="en-US" sz="4400" dirty="0">
                <a:latin typeface="+mn-lt"/>
                <a:ea typeface="+mn-ea"/>
                <a:cs typeface="+mn-cs"/>
              </a:rPr>
              <a:t>Moses in John’s Gospel</a:t>
            </a:r>
          </a:p>
        </p:txBody>
      </p:sp>
    </p:spTree>
    <p:extLst>
      <p:ext uri="{BB962C8B-B14F-4D97-AF65-F5344CB8AC3E}">
        <p14:creationId xmlns:p14="http://schemas.microsoft.com/office/powerpoint/2010/main" val="258390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47901F1-CACB-0A1C-6DD5-3E6050236CBD}"/>
              </a:ext>
            </a:extLst>
          </p:cNvPr>
          <p:cNvSpPr>
            <a:spLocks noGrp="1"/>
          </p:cNvSpPr>
          <p:nvPr>
            <p:ph type="subTitle" idx="1"/>
          </p:nvPr>
        </p:nvSpPr>
        <p:spPr>
          <a:xfrm>
            <a:off x="157163" y="1262063"/>
            <a:ext cx="11877674" cy="4491037"/>
          </a:xfrm>
          <a:noFill/>
        </p:spPr>
        <p:txBody>
          <a:bodyPr vert="horz" lIns="91440" tIns="45720" rIns="91440" bIns="45720" rtlCol="0">
            <a:noAutofit/>
          </a:bodyPr>
          <a:lstStyle/>
          <a:p>
            <a:pPr algn="l"/>
            <a:r>
              <a:rPr lang="en-US" sz="4000" dirty="0"/>
              <a:t>And they reviled him (i.e., the man born blind) saying, “you are his disciple, but we are disciples of </a:t>
            </a:r>
            <a:r>
              <a:rPr lang="en-US" sz="4000" b="1" dirty="0"/>
              <a:t>Moses</a:t>
            </a:r>
            <a:r>
              <a:rPr lang="en-US" sz="4000" dirty="0"/>
              <a:t>. We know that God has spoken to </a:t>
            </a:r>
            <a:r>
              <a:rPr lang="en-US" sz="4000" b="1" dirty="0"/>
              <a:t>Moses</a:t>
            </a:r>
            <a:r>
              <a:rPr lang="en-US" sz="4000" dirty="0"/>
              <a:t>, but as for this man, we do not know where he comes from.” John 9:28-29</a:t>
            </a:r>
            <a:br>
              <a:rPr lang="en-US" sz="4000" dirty="0"/>
            </a:br>
            <a:r>
              <a:rPr lang="en-US" sz="4000" dirty="0"/>
              <a:t>_________</a:t>
            </a:r>
            <a:br>
              <a:rPr lang="en-US" sz="4000" dirty="0"/>
            </a:br>
            <a:r>
              <a:rPr lang="en-US" sz="4000" dirty="0"/>
              <a:t>While Jewish leaders appealed to </a:t>
            </a:r>
            <a:r>
              <a:rPr lang="en-US" sz="4000" b="1" dirty="0"/>
              <a:t>Moses</a:t>
            </a:r>
            <a:r>
              <a:rPr lang="en-US" sz="4000" dirty="0"/>
              <a:t> as their witness, he is in fact a witness against them (5:45-46 &amp; 9:28-29)</a:t>
            </a:r>
          </a:p>
        </p:txBody>
      </p:sp>
      <p:sp>
        <p:nvSpPr>
          <p:cNvPr id="6" name="Subtitle 2">
            <a:extLst>
              <a:ext uri="{FF2B5EF4-FFF2-40B4-BE49-F238E27FC236}">
                <a16:creationId xmlns:a16="http://schemas.microsoft.com/office/drawing/2014/main" id="{4D95C228-4DB0-062E-764D-D74103B15BD2}"/>
              </a:ext>
            </a:extLst>
          </p:cNvPr>
          <p:cNvSpPr>
            <a:spLocks noGrp="1"/>
          </p:cNvSpPr>
          <p:nvPr>
            <p:ph type="ctrTitle"/>
          </p:nvPr>
        </p:nvSpPr>
        <p:spPr>
          <a:xfrm>
            <a:off x="600075" y="0"/>
            <a:ext cx="9324975" cy="1800226"/>
          </a:xfrm>
        </p:spPr>
        <p:txBody>
          <a:bodyPr>
            <a:noAutofit/>
          </a:bodyPr>
          <a:lstStyle/>
          <a:p>
            <a:pPr algn="l"/>
            <a:r>
              <a:rPr lang="en-US" sz="5400" dirty="0">
                <a:latin typeface="+mn-lt"/>
                <a:cs typeface="Dubai Medium" panose="020B0603030403030204" pitchFamily="34" charset="-78"/>
              </a:rPr>
              <a:t>Moses in John’s Gospel</a:t>
            </a:r>
            <a:br>
              <a:rPr lang="en-US" sz="5400" dirty="0">
                <a:latin typeface="+mn-lt"/>
              </a:rPr>
            </a:br>
            <a:endParaRPr lang="en-US" sz="5400" dirty="0">
              <a:latin typeface="+mn-lt"/>
            </a:endParaRPr>
          </a:p>
        </p:txBody>
      </p:sp>
    </p:spTree>
    <p:extLst>
      <p:ext uri="{BB962C8B-B14F-4D97-AF65-F5344CB8AC3E}">
        <p14:creationId xmlns:p14="http://schemas.microsoft.com/office/powerpoint/2010/main" val="3457290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47901F1-CACB-0A1C-6DD5-3E6050236CBD}"/>
              </a:ext>
            </a:extLst>
          </p:cNvPr>
          <p:cNvSpPr>
            <a:spLocks noGrp="1"/>
          </p:cNvSpPr>
          <p:nvPr>
            <p:ph type="subTitle" idx="1"/>
          </p:nvPr>
        </p:nvSpPr>
        <p:spPr>
          <a:xfrm>
            <a:off x="123824" y="1262063"/>
            <a:ext cx="12068175" cy="5272087"/>
          </a:xfrm>
          <a:noFill/>
        </p:spPr>
        <p:txBody>
          <a:bodyPr>
            <a:noAutofit/>
          </a:bodyPr>
          <a:lstStyle/>
          <a:p>
            <a:r>
              <a:rPr lang="en-US" sz="3800" i="0" dirty="0">
                <a:solidFill>
                  <a:schemeClr val="accent4">
                    <a:lumMod val="40000"/>
                    <a:lumOff val="60000"/>
                  </a:schemeClr>
                </a:solidFill>
                <a:effectLst/>
              </a:rPr>
              <a:t>“For the </a:t>
            </a:r>
            <a:r>
              <a:rPr lang="en-US" sz="3500" dirty="0">
                <a:solidFill>
                  <a:schemeClr val="accent4">
                    <a:lumMod val="40000"/>
                    <a:lumOff val="60000"/>
                  </a:schemeClr>
                </a:solidFill>
              </a:rPr>
              <a:t>law </a:t>
            </a:r>
            <a:r>
              <a:rPr lang="en-US" sz="3500" i="1" dirty="0">
                <a:solidFill>
                  <a:schemeClr val="accent4">
                    <a:lumMod val="40000"/>
                    <a:lumOff val="60000"/>
                  </a:schemeClr>
                </a:solidFill>
              </a:rPr>
              <a:t>was given</a:t>
            </a:r>
            <a:r>
              <a:rPr lang="en-US" sz="3500" dirty="0">
                <a:solidFill>
                  <a:schemeClr val="accent4">
                    <a:lumMod val="40000"/>
                    <a:lumOff val="60000"/>
                  </a:schemeClr>
                </a:solidFill>
              </a:rPr>
              <a:t> through </a:t>
            </a:r>
            <a:r>
              <a:rPr lang="en-US" sz="3500" b="1" dirty="0">
                <a:solidFill>
                  <a:schemeClr val="accent4">
                    <a:lumMod val="40000"/>
                    <a:lumOff val="60000"/>
                  </a:schemeClr>
                </a:solidFill>
              </a:rPr>
              <a:t>Moses</a:t>
            </a:r>
            <a:r>
              <a:rPr lang="en-US" sz="3500" dirty="0">
                <a:solidFill>
                  <a:schemeClr val="accent4">
                    <a:lumMod val="40000"/>
                    <a:lumOff val="60000"/>
                  </a:schemeClr>
                </a:solidFill>
              </a:rPr>
              <a:t>; </a:t>
            </a:r>
            <a:br>
              <a:rPr lang="en-US" sz="3500" dirty="0">
                <a:solidFill>
                  <a:srgbClr val="C00000"/>
                </a:solidFill>
              </a:rPr>
            </a:br>
            <a:r>
              <a:rPr lang="el-GR" sz="3600" dirty="0"/>
              <a:t>ὅτι ὁ νόμος διὰ Μωϋσέως </a:t>
            </a:r>
            <a:r>
              <a:rPr lang="el-GR" sz="3600" u="sng" dirty="0"/>
              <a:t>ἐδόθη</a:t>
            </a:r>
            <a:r>
              <a:rPr lang="el-GR" sz="3600" dirty="0"/>
              <a:t>,</a:t>
            </a:r>
            <a:r>
              <a:rPr lang="el-GR" dirty="0"/>
              <a:t> </a:t>
            </a:r>
            <a:br>
              <a:rPr lang="en-US" sz="3500" dirty="0">
                <a:solidFill>
                  <a:srgbClr val="C00000"/>
                </a:solidFill>
              </a:rPr>
            </a:br>
            <a:r>
              <a:rPr lang="en-US" sz="3500" dirty="0">
                <a:solidFill>
                  <a:schemeClr val="accent4">
                    <a:lumMod val="40000"/>
                    <a:lumOff val="60000"/>
                  </a:schemeClr>
                </a:solidFill>
              </a:rPr>
              <a:t>grace and truth </a:t>
            </a:r>
            <a:r>
              <a:rPr lang="en-US" sz="3500" i="1" dirty="0">
                <a:solidFill>
                  <a:schemeClr val="accent4">
                    <a:lumMod val="40000"/>
                    <a:lumOff val="60000"/>
                  </a:schemeClr>
                </a:solidFill>
              </a:rPr>
              <a:t>came (into being)</a:t>
            </a:r>
            <a:r>
              <a:rPr lang="en-US" sz="3500" dirty="0">
                <a:solidFill>
                  <a:schemeClr val="accent4">
                    <a:lumMod val="40000"/>
                    <a:lumOff val="60000"/>
                  </a:schemeClr>
                </a:solidFill>
              </a:rPr>
              <a:t> through Jesus Christ.” John 1:7</a:t>
            </a:r>
            <a:br>
              <a:rPr lang="en-US" sz="3500" dirty="0">
                <a:solidFill>
                  <a:srgbClr val="C00000"/>
                </a:solidFill>
              </a:rPr>
            </a:br>
            <a:r>
              <a:rPr lang="el-GR" sz="3600" dirty="0"/>
              <a:t>ἡ χάρις καὶ ἡ ἀλήθεια διὰ Ἰησοῦ Χριστοῦ </a:t>
            </a:r>
            <a:r>
              <a:rPr lang="el-GR" sz="3600" u="sng" dirty="0"/>
              <a:t>ἐγένετο</a:t>
            </a:r>
            <a:r>
              <a:rPr lang="el-GR" sz="3600" dirty="0"/>
              <a:t>.</a:t>
            </a:r>
            <a:endParaRPr lang="en-US" sz="3500" dirty="0">
              <a:solidFill>
                <a:srgbClr val="C00000"/>
              </a:solidFill>
            </a:endParaRPr>
          </a:p>
          <a:p>
            <a:pPr algn="l"/>
            <a:r>
              <a:rPr lang="en-US" sz="3500" dirty="0"/>
              <a:t>________________</a:t>
            </a:r>
            <a:br>
              <a:rPr lang="en-US" sz="3500" dirty="0"/>
            </a:br>
            <a:r>
              <a:rPr lang="en-US" sz="3200" dirty="0"/>
              <a:t>Continuity, not a contrast, is in view: Not that the law failed to provide grace and truth (the law is itself grace from God), but it paved the way for the latter to come into being through Jesus Christ (just as the world came into being through him—John 1:3,10). </a:t>
            </a:r>
            <a:br>
              <a:rPr lang="en-US" sz="3500" dirty="0"/>
            </a:br>
            <a:r>
              <a:rPr lang="en-US" sz="3500" dirty="0"/>
              <a:t>  </a:t>
            </a:r>
            <a:br>
              <a:rPr lang="en-US" sz="3500" dirty="0"/>
            </a:br>
            <a:endParaRPr lang="en-US" sz="3500" dirty="0"/>
          </a:p>
          <a:p>
            <a:pPr marL="0" indent="0" algn="l">
              <a:buNone/>
            </a:pPr>
            <a:endParaRPr lang="en-US" sz="3500" dirty="0"/>
          </a:p>
          <a:p>
            <a:pPr marL="0" indent="0" algn="l">
              <a:buNone/>
            </a:pPr>
            <a:r>
              <a:rPr lang="en-US" sz="3500" b="0" i="0" dirty="0">
                <a:solidFill>
                  <a:srgbClr val="C00000"/>
                </a:solidFill>
                <a:effectLst/>
              </a:rPr>
              <a:t> </a:t>
            </a:r>
          </a:p>
          <a:p>
            <a:pPr marL="0" indent="0" algn="l">
              <a:buNone/>
            </a:pPr>
            <a:endParaRPr lang="en-US" sz="3800" dirty="0">
              <a:solidFill>
                <a:srgbClr val="C00000"/>
              </a:solidFill>
            </a:endParaRPr>
          </a:p>
          <a:p>
            <a:pPr marL="0" indent="0" algn="l">
              <a:buNone/>
            </a:pPr>
            <a:endParaRPr lang="en-US" sz="4000" dirty="0">
              <a:solidFill>
                <a:srgbClr val="C00000"/>
              </a:solidFill>
            </a:endParaRPr>
          </a:p>
          <a:p>
            <a:pPr marL="0" indent="0" algn="l">
              <a:buNone/>
            </a:pPr>
            <a:r>
              <a:rPr lang="en-US" sz="4000" dirty="0">
                <a:solidFill>
                  <a:srgbClr val="C00000"/>
                </a:solidFill>
              </a:rPr>
              <a:t> </a:t>
            </a:r>
            <a:br>
              <a:rPr lang="en-US" sz="4800" dirty="0">
                <a:solidFill>
                  <a:srgbClr val="C00000"/>
                </a:solidFill>
                <a:effectLst/>
                <a:ea typeface="Calibri" panose="020F0502020204030204" pitchFamily="34" charset="0"/>
                <a:cs typeface="Arial" panose="020B0604020202020204" pitchFamily="34" charset="0"/>
              </a:rPr>
            </a:br>
            <a:endParaRPr lang="en-US" sz="4800" dirty="0">
              <a:solidFill>
                <a:srgbClr val="C00000"/>
              </a:solidFill>
            </a:endParaRPr>
          </a:p>
        </p:txBody>
      </p:sp>
      <p:sp>
        <p:nvSpPr>
          <p:cNvPr id="6" name="Subtitle 2">
            <a:extLst>
              <a:ext uri="{FF2B5EF4-FFF2-40B4-BE49-F238E27FC236}">
                <a16:creationId xmlns:a16="http://schemas.microsoft.com/office/drawing/2014/main" id="{4D95C228-4DB0-062E-764D-D74103B15BD2}"/>
              </a:ext>
            </a:extLst>
          </p:cNvPr>
          <p:cNvSpPr>
            <a:spLocks noGrp="1"/>
          </p:cNvSpPr>
          <p:nvPr>
            <p:ph type="ctrTitle"/>
          </p:nvPr>
        </p:nvSpPr>
        <p:spPr>
          <a:xfrm>
            <a:off x="600075" y="0"/>
            <a:ext cx="9324975" cy="1121664"/>
          </a:xfrm>
        </p:spPr>
        <p:txBody>
          <a:bodyPr>
            <a:noAutofit/>
          </a:bodyPr>
          <a:lstStyle/>
          <a:p>
            <a:pPr algn="l"/>
            <a:r>
              <a:rPr lang="en-US" sz="4400" b="1" dirty="0">
                <a:latin typeface="+mn-lt"/>
              </a:rPr>
              <a:t>John 1:7</a:t>
            </a:r>
            <a:endParaRPr lang="en-US" sz="5400" dirty="0">
              <a:latin typeface="+mn-lt"/>
            </a:endParaRPr>
          </a:p>
        </p:txBody>
      </p:sp>
    </p:spTree>
    <p:extLst>
      <p:ext uri="{BB962C8B-B14F-4D97-AF65-F5344CB8AC3E}">
        <p14:creationId xmlns:p14="http://schemas.microsoft.com/office/powerpoint/2010/main" val="1304323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47901F1-CACB-0A1C-6DD5-3E6050236CBD}"/>
              </a:ext>
            </a:extLst>
          </p:cNvPr>
          <p:cNvSpPr>
            <a:spLocks noGrp="1"/>
          </p:cNvSpPr>
          <p:nvPr>
            <p:ph type="subTitle" idx="1"/>
          </p:nvPr>
        </p:nvSpPr>
        <p:spPr>
          <a:xfrm>
            <a:off x="842200" y="1585913"/>
            <a:ext cx="10507600" cy="3973639"/>
          </a:xfrm>
          <a:noFill/>
        </p:spPr>
        <p:txBody>
          <a:bodyPr vert="horz" lIns="91440" tIns="45720" rIns="91440" bIns="45720" rtlCol="0">
            <a:noAutofit/>
          </a:bodyPr>
          <a:lstStyle/>
          <a:p>
            <a:pPr algn="l"/>
            <a:r>
              <a:rPr lang="en-US" sz="3200" dirty="0"/>
              <a:t>While Moses glimpsed God’s mercy and grace (Ex.34:6), in Christ, believers receive grace and truth (the Spirit of truth) as a new creation.  Therefore, the phrases </a:t>
            </a:r>
            <a:r>
              <a:rPr lang="en-US" sz="3200" i="1" dirty="0"/>
              <a:t>through</a:t>
            </a:r>
            <a:r>
              <a:rPr lang="en-US" sz="3200" dirty="0"/>
              <a:t> Moses and </a:t>
            </a:r>
            <a:r>
              <a:rPr lang="en-US" sz="3200" i="1" dirty="0"/>
              <a:t>through</a:t>
            </a:r>
            <a:r>
              <a:rPr lang="en-US" sz="3200" dirty="0"/>
              <a:t> Jesus Christ are not strictly parallel: “Jesus is not a new Moses receiving and delivering a new law, but the Word in human flesh, calling grace and truth into being” (J.R. Michaels). </a:t>
            </a:r>
          </a:p>
          <a:p>
            <a:pPr algn="l"/>
            <a:endParaRPr lang="en-US" sz="3200" dirty="0"/>
          </a:p>
          <a:p>
            <a:pPr algn="l"/>
            <a:r>
              <a:rPr lang="en-US" sz="3200" dirty="0"/>
              <a:t>  </a:t>
            </a:r>
            <a:br>
              <a:rPr lang="en-US" sz="3200" dirty="0"/>
            </a:br>
            <a:endParaRPr lang="en-US" sz="3200" dirty="0"/>
          </a:p>
          <a:p>
            <a:pPr algn="l"/>
            <a:endParaRPr lang="en-US" sz="3200" dirty="0"/>
          </a:p>
          <a:p>
            <a:pPr algn="l"/>
            <a:r>
              <a:rPr lang="en-US" sz="3200" dirty="0"/>
              <a:t> </a:t>
            </a:r>
          </a:p>
          <a:p>
            <a:pPr algn="l"/>
            <a:endParaRPr lang="en-US" sz="3200" dirty="0"/>
          </a:p>
          <a:p>
            <a:pPr algn="l"/>
            <a:endParaRPr lang="en-US" sz="3200" dirty="0"/>
          </a:p>
          <a:p>
            <a:pPr algn="l"/>
            <a:r>
              <a:rPr lang="en-US" sz="3200" dirty="0"/>
              <a:t> </a:t>
            </a:r>
            <a:br>
              <a:rPr lang="en-US" sz="3200" dirty="0"/>
            </a:br>
            <a:endParaRPr lang="en-US" sz="3200" dirty="0"/>
          </a:p>
        </p:txBody>
      </p:sp>
      <p:sp>
        <p:nvSpPr>
          <p:cNvPr id="6" name="Subtitle 2">
            <a:extLst>
              <a:ext uri="{FF2B5EF4-FFF2-40B4-BE49-F238E27FC236}">
                <a16:creationId xmlns:a16="http://schemas.microsoft.com/office/drawing/2014/main" id="{4D95C228-4DB0-062E-764D-D74103B15BD2}"/>
              </a:ext>
            </a:extLst>
          </p:cNvPr>
          <p:cNvSpPr>
            <a:spLocks noGrp="1"/>
          </p:cNvSpPr>
          <p:nvPr>
            <p:ph type="ctrTitle"/>
          </p:nvPr>
        </p:nvSpPr>
        <p:spPr>
          <a:xfrm>
            <a:off x="600075" y="298704"/>
            <a:ext cx="10344150" cy="999744"/>
          </a:xfrm>
        </p:spPr>
        <p:txBody>
          <a:bodyPr>
            <a:noAutofit/>
          </a:bodyPr>
          <a:lstStyle/>
          <a:p>
            <a:pPr algn="l"/>
            <a:r>
              <a:rPr lang="en-US" sz="4000" b="1" dirty="0">
                <a:latin typeface="+mn-lt"/>
              </a:rPr>
              <a:t>The coming of grace and truth as a new creation</a:t>
            </a:r>
            <a:endParaRPr lang="en-US" sz="5400" b="1" dirty="0">
              <a:latin typeface="+mn-lt"/>
            </a:endParaRPr>
          </a:p>
        </p:txBody>
      </p:sp>
    </p:spTree>
    <p:extLst>
      <p:ext uri="{BB962C8B-B14F-4D97-AF65-F5344CB8AC3E}">
        <p14:creationId xmlns:p14="http://schemas.microsoft.com/office/powerpoint/2010/main" val="2122338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47901F1-CACB-0A1C-6DD5-3E6050236CBD}"/>
              </a:ext>
            </a:extLst>
          </p:cNvPr>
          <p:cNvSpPr>
            <a:spLocks noGrp="1"/>
          </p:cNvSpPr>
          <p:nvPr>
            <p:ph type="subTitle" idx="1"/>
          </p:nvPr>
        </p:nvSpPr>
        <p:spPr>
          <a:xfrm>
            <a:off x="157163" y="1262063"/>
            <a:ext cx="11877674" cy="4491037"/>
          </a:xfrm>
          <a:noFill/>
        </p:spPr>
        <p:txBody>
          <a:bodyPr vert="horz" lIns="91440" tIns="45720" rIns="91440" bIns="45720" rtlCol="0">
            <a:noAutofit/>
          </a:bodyPr>
          <a:lstStyle/>
          <a:p>
            <a:pPr marL="571500" indent="-571500" algn="l">
              <a:buFont typeface="Arial" panose="020B0604020202020204" pitchFamily="34" charset="0"/>
              <a:buChar char="•"/>
            </a:pPr>
            <a:r>
              <a:rPr lang="en-US" sz="3600" dirty="0"/>
              <a:t>God’s chosen leader to deliver Israel from Egyptian bondage and to transmit to them God’s law (Ex.3; 19ff);</a:t>
            </a:r>
          </a:p>
          <a:p>
            <a:pPr marL="571500" indent="-571500" algn="l">
              <a:buFont typeface="Arial" panose="020B0604020202020204" pitchFamily="34" charset="0"/>
              <a:buChar char="•"/>
            </a:pPr>
            <a:r>
              <a:rPr lang="en-US" sz="3600" dirty="0"/>
              <a:t>He desired to know God’s ways more fully (Ex.33);</a:t>
            </a:r>
          </a:p>
          <a:p>
            <a:pPr marL="571500" indent="-571500" algn="l">
              <a:buFont typeface="Arial" panose="020B0604020202020204" pitchFamily="34" charset="0"/>
              <a:buChar char="•"/>
            </a:pPr>
            <a:r>
              <a:rPr lang="en-US" sz="3600" dirty="0"/>
              <a:t>He displayed courage, endurance, love for God’s people;</a:t>
            </a:r>
          </a:p>
          <a:p>
            <a:pPr marL="571500" indent="-571500" algn="l">
              <a:buFont typeface="Arial" panose="020B0604020202020204" pitchFamily="34" charset="0"/>
              <a:buChar char="•"/>
            </a:pPr>
            <a:r>
              <a:rPr lang="en-US" sz="3600" dirty="0"/>
              <a:t>He was identified with the old sinful generation he ministered to and guided through the wilderness</a:t>
            </a:r>
            <a:br>
              <a:rPr lang="en-US" sz="3600" dirty="0"/>
            </a:br>
            <a:r>
              <a:rPr lang="en-US" sz="3600" dirty="0"/>
              <a:t>	(Deuteronomy 1:37; 3:26; 4:21)</a:t>
            </a:r>
          </a:p>
        </p:txBody>
      </p:sp>
      <p:sp>
        <p:nvSpPr>
          <p:cNvPr id="6" name="Subtitle 2">
            <a:extLst>
              <a:ext uri="{FF2B5EF4-FFF2-40B4-BE49-F238E27FC236}">
                <a16:creationId xmlns:a16="http://schemas.microsoft.com/office/drawing/2014/main" id="{4D95C228-4DB0-062E-764D-D74103B15BD2}"/>
              </a:ext>
            </a:extLst>
          </p:cNvPr>
          <p:cNvSpPr>
            <a:spLocks noGrp="1"/>
          </p:cNvSpPr>
          <p:nvPr>
            <p:ph type="ctrTitle"/>
          </p:nvPr>
        </p:nvSpPr>
        <p:spPr>
          <a:xfrm>
            <a:off x="600075" y="0"/>
            <a:ext cx="9324975" cy="1104900"/>
          </a:xfrm>
        </p:spPr>
        <p:txBody>
          <a:bodyPr>
            <a:noAutofit/>
          </a:bodyPr>
          <a:lstStyle/>
          <a:p>
            <a:pPr algn="l"/>
            <a:r>
              <a:rPr lang="en-US" sz="5400" dirty="0">
                <a:latin typeface="+mn-lt"/>
                <a:cs typeface="Dubai Medium" panose="020B0603030403030204" pitchFamily="34" charset="-78"/>
              </a:rPr>
              <a:t>The character of Moses</a:t>
            </a:r>
            <a:endParaRPr lang="en-US" sz="5400" dirty="0">
              <a:latin typeface="+mn-lt"/>
            </a:endParaRPr>
          </a:p>
        </p:txBody>
      </p:sp>
    </p:spTree>
    <p:extLst>
      <p:ext uri="{BB962C8B-B14F-4D97-AF65-F5344CB8AC3E}">
        <p14:creationId xmlns:p14="http://schemas.microsoft.com/office/powerpoint/2010/main" val="127932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47901F1-CACB-0A1C-6DD5-3E6050236CBD}"/>
              </a:ext>
            </a:extLst>
          </p:cNvPr>
          <p:cNvSpPr>
            <a:spLocks noGrp="1"/>
          </p:cNvSpPr>
          <p:nvPr>
            <p:ph type="subTitle" idx="1"/>
          </p:nvPr>
        </p:nvSpPr>
        <p:spPr>
          <a:xfrm>
            <a:off x="157163" y="1262063"/>
            <a:ext cx="11877674" cy="4491037"/>
          </a:xfrm>
          <a:noFill/>
        </p:spPr>
        <p:txBody>
          <a:bodyPr vert="horz" lIns="91440" tIns="45720" rIns="91440" bIns="45720" rtlCol="0">
            <a:noAutofit/>
          </a:bodyPr>
          <a:lstStyle/>
          <a:p>
            <a:pPr marL="571500" indent="-571500" algn="l">
              <a:buFont typeface="Arial" panose="020B0604020202020204" pitchFamily="34" charset="0"/>
              <a:buChar char="•"/>
            </a:pPr>
            <a:r>
              <a:rPr lang="en-US" sz="4000" dirty="0"/>
              <a:t>As God’s servant (Ex.14:31; Deu.34:5; Joshua 1:1-2)</a:t>
            </a:r>
          </a:p>
          <a:p>
            <a:pPr marL="571500" indent="-571500" algn="l">
              <a:buFont typeface="Arial" panose="020B0604020202020204" pitchFamily="34" charset="0"/>
              <a:buChar char="•"/>
            </a:pPr>
            <a:r>
              <a:rPr lang="en-US" sz="4000" dirty="0"/>
              <a:t>As God’s intimate friend (Ex.33:11; Num 12:6-8)</a:t>
            </a:r>
          </a:p>
          <a:p>
            <a:pPr marL="571500" indent="-571500" algn="l">
              <a:buFont typeface="Arial" panose="020B0604020202020204" pitchFamily="34" charset="0"/>
              <a:buChar char="•"/>
            </a:pPr>
            <a:r>
              <a:rPr lang="en-US" sz="4000" dirty="0"/>
              <a:t>As “</a:t>
            </a:r>
            <a:r>
              <a:rPr lang="en-US" sz="4000" dirty="0" err="1"/>
              <a:t>mediator”of</a:t>
            </a:r>
            <a:r>
              <a:rPr lang="en-US" sz="4000" dirty="0"/>
              <a:t> the covenant (Ex.19:3-8; 20:18-19) </a:t>
            </a:r>
          </a:p>
        </p:txBody>
      </p:sp>
      <p:sp>
        <p:nvSpPr>
          <p:cNvPr id="6" name="Subtitle 2">
            <a:extLst>
              <a:ext uri="{FF2B5EF4-FFF2-40B4-BE49-F238E27FC236}">
                <a16:creationId xmlns:a16="http://schemas.microsoft.com/office/drawing/2014/main" id="{4D95C228-4DB0-062E-764D-D74103B15BD2}"/>
              </a:ext>
            </a:extLst>
          </p:cNvPr>
          <p:cNvSpPr>
            <a:spLocks noGrp="1"/>
          </p:cNvSpPr>
          <p:nvPr>
            <p:ph type="ctrTitle"/>
          </p:nvPr>
        </p:nvSpPr>
        <p:spPr>
          <a:xfrm>
            <a:off x="600075" y="0"/>
            <a:ext cx="9324975" cy="1800226"/>
          </a:xfrm>
        </p:spPr>
        <p:txBody>
          <a:bodyPr>
            <a:noAutofit/>
          </a:bodyPr>
          <a:lstStyle/>
          <a:p>
            <a:pPr algn="l"/>
            <a:r>
              <a:rPr lang="en-US" sz="5400" dirty="0">
                <a:latin typeface="+mn-lt"/>
                <a:cs typeface="Dubai Medium" panose="020B0603030403030204" pitchFamily="34" charset="-78"/>
              </a:rPr>
              <a:t>Moses as a type of Christ</a:t>
            </a:r>
            <a:br>
              <a:rPr lang="en-US" sz="5400" dirty="0">
                <a:latin typeface="+mn-lt"/>
              </a:rPr>
            </a:br>
            <a:endParaRPr lang="en-US" sz="5400" dirty="0">
              <a:latin typeface="+mn-lt"/>
            </a:endParaRPr>
          </a:p>
        </p:txBody>
      </p:sp>
    </p:spTree>
    <p:extLst>
      <p:ext uri="{BB962C8B-B14F-4D97-AF65-F5344CB8AC3E}">
        <p14:creationId xmlns:p14="http://schemas.microsoft.com/office/powerpoint/2010/main" val="1946399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47901F1-CACB-0A1C-6DD5-3E6050236CBD}"/>
              </a:ext>
            </a:extLst>
          </p:cNvPr>
          <p:cNvSpPr>
            <a:spLocks noGrp="1"/>
          </p:cNvSpPr>
          <p:nvPr>
            <p:ph type="subTitle" idx="1"/>
          </p:nvPr>
        </p:nvSpPr>
        <p:spPr>
          <a:xfrm>
            <a:off x="157163" y="1262063"/>
            <a:ext cx="11877674" cy="4491037"/>
          </a:xfrm>
          <a:noFill/>
        </p:spPr>
        <p:txBody>
          <a:bodyPr vert="horz" lIns="91440" tIns="45720" rIns="91440" bIns="45720" rtlCol="0">
            <a:noAutofit/>
          </a:bodyPr>
          <a:lstStyle/>
          <a:p>
            <a:pPr marL="571500" indent="-571500" algn="l">
              <a:buFont typeface="Arial" panose="020B0604020202020204" pitchFamily="34" charset="0"/>
              <a:buChar char="•"/>
            </a:pPr>
            <a:r>
              <a:rPr lang="en-US" sz="4000" dirty="0"/>
              <a:t>God to Moses: “…you cannot see my face” </a:t>
            </a:r>
          </a:p>
          <a:p>
            <a:pPr marL="571500" indent="-571500" algn="l">
              <a:buFont typeface="Arial" panose="020B0604020202020204" pitchFamily="34" charset="0"/>
              <a:buChar char="•"/>
            </a:pPr>
            <a:r>
              <a:rPr lang="en-US" sz="4000" dirty="0"/>
              <a:t>Moses could not see God directly (Exodus 34:18-23).</a:t>
            </a:r>
          </a:p>
          <a:p>
            <a:pPr marL="571500" indent="-571500" algn="l">
              <a:buFont typeface="Arial" panose="020B0604020202020204" pitchFamily="34" charset="0"/>
              <a:buChar char="•"/>
            </a:pPr>
            <a:r>
              <a:rPr lang="en-US" sz="4000" dirty="0"/>
              <a:t>Which reality, the Gospel of John confirms:</a:t>
            </a:r>
            <a:br>
              <a:rPr lang="en-US" sz="4000" dirty="0"/>
            </a:br>
            <a:r>
              <a:rPr lang="en-US" sz="4000" dirty="0"/>
              <a:t>	“No one has ever seen God; </a:t>
            </a:r>
            <a:br>
              <a:rPr lang="en-US" sz="4000" dirty="0"/>
            </a:br>
            <a:r>
              <a:rPr lang="en-US" sz="4000" dirty="0"/>
              <a:t>	  the only God who is at the Father’s side, </a:t>
            </a:r>
            <a:br>
              <a:rPr lang="en-US" sz="4000" dirty="0"/>
            </a:br>
            <a:r>
              <a:rPr lang="en-US" sz="4000" dirty="0"/>
              <a:t>	  he has made him known” (John 1:18)</a:t>
            </a:r>
          </a:p>
        </p:txBody>
      </p:sp>
      <p:sp>
        <p:nvSpPr>
          <p:cNvPr id="6" name="Subtitle 2">
            <a:extLst>
              <a:ext uri="{FF2B5EF4-FFF2-40B4-BE49-F238E27FC236}">
                <a16:creationId xmlns:a16="http://schemas.microsoft.com/office/drawing/2014/main" id="{4D95C228-4DB0-062E-764D-D74103B15BD2}"/>
              </a:ext>
            </a:extLst>
          </p:cNvPr>
          <p:cNvSpPr>
            <a:spLocks noGrp="1"/>
          </p:cNvSpPr>
          <p:nvPr>
            <p:ph type="ctrTitle"/>
          </p:nvPr>
        </p:nvSpPr>
        <p:spPr>
          <a:xfrm>
            <a:off x="600075" y="0"/>
            <a:ext cx="9324975" cy="1800226"/>
          </a:xfrm>
        </p:spPr>
        <p:txBody>
          <a:bodyPr>
            <a:noAutofit/>
          </a:bodyPr>
          <a:lstStyle/>
          <a:p>
            <a:pPr algn="l"/>
            <a:r>
              <a:rPr lang="en-US" sz="5400" dirty="0">
                <a:latin typeface="+mn-lt"/>
                <a:cs typeface="Dubai Medium" panose="020B0603030403030204" pitchFamily="34" charset="-78"/>
              </a:rPr>
              <a:t>Moses &amp; Progressive Revelation</a:t>
            </a:r>
            <a:br>
              <a:rPr lang="en-US" sz="5400" dirty="0">
                <a:latin typeface="+mn-lt"/>
              </a:rPr>
            </a:br>
            <a:endParaRPr lang="en-US" sz="5400" dirty="0">
              <a:latin typeface="+mn-lt"/>
            </a:endParaRPr>
          </a:p>
        </p:txBody>
      </p:sp>
    </p:spTree>
    <p:extLst>
      <p:ext uri="{BB962C8B-B14F-4D97-AF65-F5344CB8AC3E}">
        <p14:creationId xmlns:p14="http://schemas.microsoft.com/office/powerpoint/2010/main" val="283142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47901F1-CACB-0A1C-6DD5-3E6050236CBD}"/>
              </a:ext>
            </a:extLst>
          </p:cNvPr>
          <p:cNvSpPr>
            <a:spLocks noGrp="1"/>
          </p:cNvSpPr>
          <p:nvPr>
            <p:ph type="subTitle" idx="1"/>
          </p:nvPr>
        </p:nvSpPr>
        <p:spPr>
          <a:xfrm>
            <a:off x="428720" y="1335215"/>
            <a:ext cx="11010709" cy="4491037"/>
          </a:xfrm>
          <a:noFill/>
        </p:spPr>
        <p:txBody>
          <a:bodyPr vert="horz" lIns="91440" tIns="45720" rIns="91440" bIns="45720" rtlCol="0">
            <a:noAutofit/>
          </a:bodyPr>
          <a:lstStyle/>
          <a:p>
            <a:pPr algn="l"/>
            <a:r>
              <a:rPr lang="en-US" sz="4000" dirty="0"/>
              <a:t> “The Lord your God will raise up for you a prophet like me from among you, from your brothers—it is to him you shall listen.”  —Deuteronomy 18:15</a:t>
            </a:r>
          </a:p>
        </p:txBody>
      </p:sp>
      <p:sp>
        <p:nvSpPr>
          <p:cNvPr id="6" name="Subtitle 2">
            <a:extLst>
              <a:ext uri="{FF2B5EF4-FFF2-40B4-BE49-F238E27FC236}">
                <a16:creationId xmlns:a16="http://schemas.microsoft.com/office/drawing/2014/main" id="{4D95C228-4DB0-062E-764D-D74103B15BD2}"/>
              </a:ext>
            </a:extLst>
          </p:cNvPr>
          <p:cNvSpPr>
            <a:spLocks noGrp="1"/>
          </p:cNvSpPr>
          <p:nvPr>
            <p:ph type="ctrTitle"/>
          </p:nvPr>
        </p:nvSpPr>
        <p:spPr>
          <a:xfrm>
            <a:off x="600075" y="0"/>
            <a:ext cx="10668000" cy="914400"/>
          </a:xfrm>
        </p:spPr>
        <p:txBody>
          <a:bodyPr>
            <a:noAutofit/>
          </a:bodyPr>
          <a:lstStyle/>
          <a:p>
            <a:pPr algn="l"/>
            <a:r>
              <a:rPr lang="en-US" sz="4400" dirty="0">
                <a:latin typeface="+mn-lt"/>
                <a:cs typeface="Dubai Medium" panose="020B0603030403030204" pitchFamily="34" charset="-78"/>
              </a:rPr>
              <a:t>Moses &amp; Progressive Revelation </a:t>
            </a:r>
            <a:endParaRPr lang="en-US" sz="5400" dirty="0">
              <a:latin typeface="+mn-lt"/>
            </a:endParaRPr>
          </a:p>
        </p:txBody>
      </p:sp>
      <p:sp>
        <p:nvSpPr>
          <p:cNvPr id="4" name="TextBox 3">
            <a:extLst>
              <a:ext uri="{FF2B5EF4-FFF2-40B4-BE49-F238E27FC236}">
                <a16:creationId xmlns:a16="http://schemas.microsoft.com/office/drawing/2014/main" id="{5A8D2BC7-DE9C-AD0B-1046-16E4E60982C7}"/>
              </a:ext>
            </a:extLst>
          </p:cNvPr>
          <p:cNvSpPr txBox="1"/>
          <p:nvPr/>
        </p:nvSpPr>
        <p:spPr>
          <a:xfrm>
            <a:off x="3048000" y="2593241"/>
            <a:ext cx="6096000" cy="553998"/>
          </a:xfrm>
          <a:prstGeom prst="rect">
            <a:avLst/>
          </a:prstGeom>
          <a:noFill/>
        </p:spPr>
        <p:txBody>
          <a:bodyPr wrap="square">
            <a:spAutoFit/>
          </a:bodyPr>
          <a:lstStyle/>
          <a:p>
            <a:pPr marL="0" indent="0" algn="l">
              <a:buNone/>
            </a:pPr>
            <a:endParaRPr lang="en-US" sz="1400" dirty="0">
              <a:solidFill>
                <a:srgbClr val="FF0000"/>
              </a:solidFill>
              <a:ea typeface="Calibri" panose="020F0502020204030204" pitchFamily="34" charset="0"/>
              <a:cs typeface="Arial" panose="020B0604020202020204" pitchFamily="34" charset="0"/>
            </a:endParaRPr>
          </a:p>
          <a:p>
            <a:pPr marL="0" indent="0" algn="l">
              <a:buNone/>
            </a:pPr>
            <a:endParaRPr lang="en-US" sz="1600" dirty="0">
              <a:solidFill>
                <a:srgbClr val="C00000"/>
              </a:solidFill>
            </a:endParaRPr>
          </a:p>
        </p:txBody>
      </p:sp>
    </p:spTree>
    <p:extLst>
      <p:ext uri="{BB962C8B-B14F-4D97-AF65-F5344CB8AC3E}">
        <p14:creationId xmlns:p14="http://schemas.microsoft.com/office/powerpoint/2010/main" val="2013607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47901F1-CACB-0A1C-6DD5-3E6050236CBD}"/>
              </a:ext>
            </a:extLst>
          </p:cNvPr>
          <p:cNvSpPr>
            <a:spLocks noGrp="1"/>
          </p:cNvSpPr>
          <p:nvPr>
            <p:ph type="subTitle" idx="1"/>
          </p:nvPr>
        </p:nvSpPr>
        <p:spPr>
          <a:xfrm>
            <a:off x="157163" y="1262063"/>
            <a:ext cx="11877674" cy="2493073"/>
          </a:xfrm>
          <a:noFill/>
        </p:spPr>
        <p:txBody>
          <a:bodyPr vert="horz" lIns="91440" tIns="45720" rIns="91440" bIns="45720" rtlCol="0">
            <a:noAutofit/>
          </a:bodyPr>
          <a:lstStyle/>
          <a:p>
            <a:pPr algn="l"/>
            <a:r>
              <a:rPr lang="en-US" sz="4000" dirty="0"/>
              <a:t>He is the image of the invisible God, the firstborn of all creation. —Colossians 1:15</a:t>
            </a:r>
          </a:p>
        </p:txBody>
      </p:sp>
      <p:sp>
        <p:nvSpPr>
          <p:cNvPr id="6" name="Subtitle 2">
            <a:extLst>
              <a:ext uri="{FF2B5EF4-FFF2-40B4-BE49-F238E27FC236}">
                <a16:creationId xmlns:a16="http://schemas.microsoft.com/office/drawing/2014/main" id="{4D95C228-4DB0-062E-764D-D74103B15BD2}"/>
              </a:ext>
            </a:extLst>
          </p:cNvPr>
          <p:cNvSpPr>
            <a:spLocks noGrp="1"/>
          </p:cNvSpPr>
          <p:nvPr>
            <p:ph type="ctrTitle"/>
          </p:nvPr>
        </p:nvSpPr>
        <p:spPr>
          <a:xfrm>
            <a:off x="600075" y="0"/>
            <a:ext cx="9324975" cy="1800226"/>
          </a:xfrm>
        </p:spPr>
        <p:txBody>
          <a:bodyPr>
            <a:noAutofit/>
          </a:bodyPr>
          <a:lstStyle/>
          <a:p>
            <a:pPr algn="l"/>
            <a:r>
              <a:rPr lang="en-US" sz="5400" dirty="0">
                <a:latin typeface="+mn-lt"/>
                <a:cs typeface="Dubai Medium" panose="020B0603030403030204" pitchFamily="34" charset="-78"/>
              </a:rPr>
              <a:t>Jesus &amp; Progressive Revelation</a:t>
            </a:r>
            <a:br>
              <a:rPr lang="en-US" sz="5400" dirty="0">
                <a:latin typeface="+mn-lt"/>
              </a:rPr>
            </a:br>
            <a:endParaRPr lang="en-US" sz="5400" dirty="0">
              <a:latin typeface="+mn-lt"/>
            </a:endParaRPr>
          </a:p>
        </p:txBody>
      </p:sp>
      <p:sp>
        <p:nvSpPr>
          <p:cNvPr id="2" name="Subtitle 2">
            <a:extLst>
              <a:ext uri="{FF2B5EF4-FFF2-40B4-BE49-F238E27FC236}">
                <a16:creationId xmlns:a16="http://schemas.microsoft.com/office/drawing/2014/main" id="{C3D7B81D-0C45-DB18-0B1F-7F31696BF34F}"/>
              </a:ext>
            </a:extLst>
          </p:cNvPr>
          <p:cNvSpPr txBox="1">
            <a:spLocks/>
          </p:cNvSpPr>
          <p:nvPr/>
        </p:nvSpPr>
        <p:spPr>
          <a:xfrm>
            <a:off x="157163" y="2962847"/>
            <a:ext cx="11877674" cy="2493073"/>
          </a:xfrm>
          <a:prstGeom prst="rect">
            <a:avLst/>
          </a:prstGeom>
          <a:no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bg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bg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bg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bg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4000" dirty="0"/>
              <a:t>For God, who said, “Let light shine out of darkness,” has shone in our hearts to give the light of the knowledge of the glory of God in the face of Jesus Christ.  </a:t>
            </a:r>
            <a:br>
              <a:rPr lang="en-US" sz="4000" dirty="0"/>
            </a:br>
            <a:r>
              <a:rPr lang="en-US" sz="4000" dirty="0"/>
              <a:t>		 —2 Corinthians 4:6</a:t>
            </a:r>
          </a:p>
        </p:txBody>
      </p:sp>
    </p:spTree>
    <p:extLst>
      <p:ext uri="{BB962C8B-B14F-4D97-AF65-F5344CB8AC3E}">
        <p14:creationId xmlns:p14="http://schemas.microsoft.com/office/powerpoint/2010/main" val="3026389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bg/>
                                          </p:spTgt>
                                        </p:tgtEl>
                                        <p:attrNameLst>
                                          <p:attrName>style.visibility</p:attrName>
                                        </p:attrNameLst>
                                      </p:cBhvr>
                                      <p:to>
                                        <p:strVal val="visible"/>
                                      </p:to>
                                    </p:set>
                                    <p:animEffect transition="in" filter="fade">
                                      <p:cBhvr>
                                        <p:cTn id="17" dur="500"/>
                                        <p:tgtEl>
                                          <p:spTgt spid="2">
                                            <p:bg/>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animEffect transition="in" filter="fade">
                                      <p:cBhvr>
                                        <p:cTn id="2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2"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4D95C228-4DB0-062E-764D-D74103B15BD2}"/>
              </a:ext>
            </a:extLst>
          </p:cNvPr>
          <p:cNvSpPr>
            <a:spLocks noGrp="1"/>
          </p:cNvSpPr>
          <p:nvPr>
            <p:ph type="title"/>
          </p:nvPr>
        </p:nvSpPr>
        <p:spPr/>
        <p:txBody>
          <a:bodyPr>
            <a:noAutofit/>
          </a:bodyPr>
          <a:lstStyle/>
          <a:p>
            <a:r>
              <a:rPr lang="en-US" sz="6600" dirty="0">
                <a:latin typeface="+mn-lt"/>
              </a:rPr>
              <a:t>The Book of Deuteronomy</a:t>
            </a:r>
            <a:br>
              <a:rPr lang="en-US" sz="6600" dirty="0">
                <a:latin typeface="+mn-lt"/>
              </a:rPr>
            </a:br>
            <a:endParaRPr lang="en-US" sz="6600" dirty="0">
              <a:latin typeface="+mn-lt"/>
            </a:endParaRPr>
          </a:p>
        </p:txBody>
      </p:sp>
      <p:sp>
        <p:nvSpPr>
          <p:cNvPr id="3" name="Subtitle 2">
            <a:extLst>
              <a:ext uri="{FF2B5EF4-FFF2-40B4-BE49-F238E27FC236}">
                <a16:creationId xmlns:a16="http://schemas.microsoft.com/office/drawing/2014/main" id="{D47901F1-CACB-0A1C-6DD5-3E6050236CBD}"/>
              </a:ext>
            </a:extLst>
          </p:cNvPr>
          <p:cNvSpPr>
            <a:spLocks noGrp="1"/>
          </p:cNvSpPr>
          <p:nvPr>
            <p:ph idx="1"/>
          </p:nvPr>
        </p:nvSpPr>
        <p:spPr>
          <a:noFill/>
        </p:spPr>
        <p:txBody>
          <a:bodyPr>
            <a:noAutofit/>
          </a:bodyPr>
          <a:lstStyle/>
          <a:p>
            <a:pPr marL="0" indent="0" algn="l">
              <a:buNone/>
            </a:pPr>
            <a:r>
              <a:rPr lang="en-US" sz="5400" dirty="0"/>
              <a:t>A call to for Israel to remember her wilderness wanderings and an invitation to renew the covenant that the Lord made with her at Horeb, and that she soon broke. </a:t>
            </a:r>
          </a:p>
          <a:p>
            <a:endParaRPr lang="en-US" sz="5400" dirty="0"/>
          </a:p>
        </p:txBody>
      </p:sp>
    </p:spTree>
    <p:extLst>
      <p:ext uri="{BB962C8B-B14F-4D97-AF65-F5344CB8AC3E}">
        <p14:creationId xmlns:p14="http://schemas.microsoft.com/office/powerpoint/2010/main" val="2116842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47901F1-CACB-0A1C-6DD5-3E6050236CBD}"/>
              </a:ext>
            </a:extLst>
          </p:cNvPr>
          <p:cNvSpPr>
            <a:spLocks noGrp="1"/>
          </p:cNvSpPr>
          <p:nvPr>
            <p:ph type="subTitle" idx="1"/>
          </p:nvPr>
        </p:nvSpPr>
        <p:spPr>
          <a:xfrm>
            <a:off x="157163" y="1262063"/>
            <a:ext cx="11877674" cy="4491037"/>
          </a:xfrm>
          <a:noFill/>
        </p:spPr>
        <p:txBody>
          <a:bodyPr vert="horz" lIns="91440" tIns="45720" rIns="91440" bIns="45720" rtlCol="0">
            <a:noAutofit/>
          </a:bodyPr>
          <a:lstStyle/>
          <a:p>
            <a:pPr marL="571500" indent="-571500" algn="l">
              <a:buFont typeface="Arial" panose="020B0604020202020204" pitchFamily="34" charset="0"/>
              <a:buChar char="•"/>
            </a:pPr>
            <a:r>
              <a:rPr lang="en-US" sz="3600" dirty="0"/>
              <a:t>Moses was born…beautiful in God’s sight” — Acts 7:20-44</a:t>
            </a:r>
          </a:p>
          <a:p>
            <a:pPr marL="571500" indent="-571500" algn="l">
              <a:buFont typeface="Arial" panose="020B0604020202020204" pitchFamily="34" charset="0"/>
              <a:buChar char="•"/>
            </a:pPr>
            <a:r>
              <a:rPr lang="en-US" sz="3600" dirty="0"/>
              <a:t>For Moses writes about the righteousness that is based on the law, that the person who does the commandments shall live by them.  —Romans 10:5</a:t>
            </a:r>
          </a:p>
          <a:p>
            <a:pPr marL="571500" indent="-571500" algn="l">
              <a:buFont typeface="Arial" panose="020B0604020202020204" pitchFamily="34" charset="0"/>
              <a:buChar char="•"/>
            </a:pPr>
            <a:r>
              <a:rPr lang="en-US" sz="3600" dirty="0"/>
              <a:t>We are not like Moses…Yes, to this day whenever Moses is read a veil lies over their hearts. —2 Cor 3:13,15</a:t>
            </a:r>
          </a:p>
        </p:txBody>
      </p:sp>
      <p:sp>
        <p:nvSpPr>
          <p:cNvPr id="6" name="Subtitle 2">
            <a:extLst>
              <a:ext uri="{FF2B5EF4-FFF2-40B4-BE49-F238E27FC236}">
                <a16:creationId xmlns:a16="http://schemas.microsoft.com/office/drawing/2014/main" id="{4D95C228-4DB0-062E-764D-D74103B15BD2}"/>
              </a:ext>
            </a:extLst>
          </p:cNvPr>
          <p:cNvSpPr>
            <a:spLocks noGrp="1"/>
          </p:cNvSpPr>
          <p:nvPr>
            <p:ph type="ctrTitle"/>
          </p:nvPr>
        </p:nvSpPr>
        <p:spPr>
          <a:xfrm>
            <a:off x="600075" y="0"/>
            <a:ext cx="10668000" cy="1800226"/>
          </a:xfrm>
        </p:spPr>
        <p:txBody>
          <a:bodyPr>
            <a:noAutofit/>
          </a:bodyPr>
          <a:lstStyle/>
          <a:p>
            <a:pPr algn="l"/>
            <a:r>
              <a:rPr lang="en-US" sz="4400" dirty="0">
                <a:latin typeface="+mn-lt"/>
                <a:cs typeface="Dubai Medium" panose="020B0603030403030204" pitchFamily="34" charset="-78"/>
              </a:rPr>
              <a:t>Moses in the New Testament: </a:t>
            </a:r>
            <a:r>
              <a:rPr lang="en-US" sz="4400" i="1" dirty="0">
                <a:latin typeface="+mn-lt"/>
                <a:cs typeface="Dubai Medium" panose="020B0603030403030204" pitchFamily="34" charset="-78"/>
              </a:rPr>
              <a:t>conclusions</a:t>
            </a:r>
            <a:br>
              <a:rPr lang="en-US" sz="5400" dirty="0">
                <a:latin typeface="+mn-lt"/>
              </a:rPr>
            </a:br>
            <a:endParaRPr lang="en-US" sz="5400" dirty="0">
              <a:latin typeface="+mn-lt"/>
            </a:endParaRPr>
          </a:p>
        </p:txBody>
      </p:sp>
      <p:sp>
        <p:nvSpPr>
          <p:cNvPr id="4" name="TextBox 3">
            <a:extLst>
              <a:ext uri="{FF2B5EF4-FFF2-40B4-BE49-F238E27FC236}">
                <a16:creationId xmlns:a16="http://schemas.microsoft.com/office/drawing/2014/main" id="{5A8D2BC7-DE9C-AD0B-1046-16E4E60982C7}"/>
              </a:ext>
            </a:extLst>
          </p:cNvPr>
          <p:cNvSpPr txBox="1"/>
          <p:nvPr/>
        </p:nvSpPr>
        <p:spPr>
          <a:xfrm>
            <a:off x="3048000" y="2593241"/>
            <a:ext cx="6096000" cy="553998"/>
          </a:xfrm>
          <a:prstGeom prst="rect">
            <a:avLst/>
          </a:prstGeom>
          <a:noFill/>
        </p:spPr>
        <p:txBody>
          <a:bodyPr wrap="square">
            <a:spAutoFit/>
          </a:bodyPr>
          <a:lstStyle/>
          <a:p>
            <a:pPr marL="0" indent="0" algn="l">
              <a:buNone/>
            </a:pPr>
            <a:endParaRPr lang="en-US" sz="1400" dirty="0">
              <a:solidFill>
                <a:srgbClr val="FF0000"/>
              </a:solidFill>
              <a:ea typeface="Calibri" panose="020F0502020204030204" pitchFamily="34" charset="0"/>
              <a:cs typeface="Arial" panose="020B0604020202020204" pitchFamily="34" charset="0"/>
            </a:endParaRPr>
          </a:p>
          <a:p>
            <a:pPr marL="0" indent="0" algn="l">
              <a:buNone/>
            </a:pPr>
            <a:endParaRPr lang="en-US" sz="1600" dirty="0">
              <a:solidFill>
                <a:srgbClr val="C00000"/>
              </a:solidFill>
            </a:endParaRPr>
          </a:p>
        </p:txBody>
      </p:sp>
    </p:spTree>
    <p:extLst>
      <p:ext uri="{BB962C8B-B14F-4D97-AF65-F5344CB8AC3E}">
        <p14:creationId xmlns:p14="http://schemas.microsoft.com/office/powerpoint/2010/main" val="1185273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B1517558-7E46-67DF-6462-598C1118410A}"/>
              </a:ext>
            </a:extLst>
          </p:cNvPr>
          <p:cNvSpPr>
            <a:spLocks noGrp="1"/>
          </p:cNvSpPr>
          <p:nvPr>
            <p:ph type="ctrTitle"/>
          </p:nvPr>
        </p:nvSpPr>
        <p:spPr/>
        <p:txBody>
          <a:bodyPr/>
          <a:lstStyle/>
          <a:p>
            <a:r>
              <a:rPr lang="en-US" sz="6000" dirty="0"/>
              <a:t>Where do we go from here?</a:t>
            </a:r>
            <a:endParaRPr lang="en-US" dirty="0"/>
          </a:p>
        </p:txBody>
      </p:sp>
      <p:sp>
        <p:nvSpPr>
          <p:cNvPr id="3" name="Subtitle 2">
            <a:extLst>
              <a:ext uri="{FF2B5EF4-FFF2-40B4-BE49-F238E27FC236}">
                <a16:creationId xmlns:a16="http://schemas.microsoft.com/office/drawing/2014/main" id="{D47901F1-CACB-0A1C-6DD5-3E6050236CBD}"/>
              </a:ext>
            </a:extLst>
          </p:cNvPr>
          <p:cNvSpPr>
            <a:spLocks noGrp="1"/>
          </p:cNvSpPr>
          <p:nvPr>
            <p:ph type="subTitle" idx="1"/>
          </p:nvPr>
        </p:nvSpPr>
        <p:spPr/>
        <p:txBody>
          <a:bodyPr>
            <a:normAutofit/>
          </a:bodyPr>
          <a:lstStyle/>
          <a:p>
            <a:r>
              <a:rPr lang="en-US" sz="4000" dirty="0"/>
              <a:t>Study #2, January 24:</a:t>
            </a:r>
            <a:br>
              <a:rPr lang="en-US" sz="4000" dirty="0"/>
            </a:br>
            <a:r>
              <a:rPr lang="en-US" sz="4000" dirty="0"/>
              <a:t>What is Biblical Theology?</a:t>
            </a:r>
          </a:p>
        </p:txBody>
      </p:sp>
    </p:spTree>
    <p:extLst>
      <p:ext uri="{BB962C8B-B14F-4D97-AF65-F5344CB8AC3E}">
        <p14:creationId xmlns:p14="http://schemas.microsoft.com/office/powerpoint/2010/main" val="28626206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0698A-2558-3EC2-122B-E120E612C569}"/>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D47901F1-CACB-0A1C-6DD5-3E6050236CBD}"/>
              </a:ext>
            </a:extLst>
          </p:cNvPr>
          <p:cNvSpPr>
            <a:spLocks noGrp="1"/>
          </p:cNvSpPr>
          <p:nvPr>
            <p:ph type="subTitle" idx="1"/>
          </p:nvPr>
        </p:nvSpPr>
        <p:spPr/>
        <p:txBody>
          <a:bodyPr/>
          <a:lstStyle/>
          <a:p>
            <a:endParaRPr lang="en-US" dirty="0"/>
          </a:p>
        </p:txBody>
      </p:sp>
      <p:pic>
        <p:nvPicPr>
          <p:cNvPr id="5" name="Picture 4">
            <a:extLst>
              <a:ext uri="{FF2B5EF4-FFF2-40B4-BE49-F238E27FC236}">
                <a16:creationId xmlns:a16="http://schemas.microsoft.com/office/drawing/2014/main" id="{7E93E6FE-65AB-153A-E709-6ED385B72460}"/>
              </a:ext>
            </a:extLst>
          </p:cNvPr>
          <p:cNvPicPr>
            <a:picLocks noChangeAspect="1"/>
          </p:cNvPicPr>
          <p:nvPr/>
        </p:nvPicPr>
        <p:blipFill rotWithShape="1">
          <a:blip r:embed="rId2">
            <a:extLst>
              <a:ext uri="{28A0092B-C50C-407E-A947-70E740481C1C}">
                <a14:useLocalDpi xmlns:a14="http://schemas.microsoft.com/office/drawing/2010/main" val="0"/>
              </a:ext>
            </a:extLst>
          </a:blip>
          <a:srcRect b="15769"/>
          <a:stretch/>
        </p:blipFill>
        <p:spPr>
          <a:xfrm>
            <a:off x="-1" y="0"/>
            <a:ext cx="12192001" cy="6880529"/>
          </a:xfrm>
          <a:prstGeom prst="rect">
            <a:avLst/>
          </a:prstGeom>
        </p:spPr>
      </p:pic>
    </p:spTree>
    <p:extLst>
      <p:ext uri="{BB962C8B-B14F-4D97-AF65-F5344CB8AC3E}">
        <p14:creationId xmlns:p14="http://schemas.microsoft.com/office/powerpoint/2010/main" val="2557629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4D95C228-4DB0-062E-764D-D74103B15BD2}"/>
              </a:ext>
            </a:extLst>
          </p:cNvPr>
          <p:cNvSpPr>
            <a:spLocks noGrp="1"/>
          </p:cNvSpPr>
          <p:nvPr>
            <p:ph type="title"/>
          </p:nvPr>
        </p:nvSpPr>
        <p:spPr/>
        <p:txBody>
          <a:bodyPr>
            <a:noAutofit/>
          </a:bodyPr>
          <a:lstStyle/>
          <a:p>
            <a:r>
              <a:rPr lang="en-US" sz="6600" dirty="0">
                <a:latin typeface="+mn-lt"/>
              </a:rPr>
              <a:t>A compilation of speeches?</a:t>
            </a:r>
          </a:p>
        </p:txBody>
      </p:sp>
      <p:sp>
        <p:nvSpPr>
          <p:cNvPr id="3" name="Subtitle 2">
            <a:extLst>
              <a:ext uri="{FF2B5EF4-FFF2-40B4-BE49-F238E27FC236}">
                <a16:creationId xmlns:a16="http://schemas.microsoft.com/office/drawing/2014/main" id="{D47901F1-CACB-0A1C-6DD5-3E6050236CBD}"/>
              </a:ext>
            </a:extLst>
          </p:cNvPr>
          <p:cNvSpPr>
            <a:spLocks noGrp="1"/>
          </p:cNvSpPr>
          <p:nvPr>
            <p:ph idx="1"/>
          </p:nvPr>
        </p:nvSpPr>
        <p:spPr>
          <a:noFill/>
        </p:spPr>
        <p:txBody>
          <a:bodyPr>
            <a:noAutofit/>
          </a:bodyPr>
          <a:lstStyle/>
          <a:p>
            <a:pPr marL="0" indent="0" algn="l">
              <a:buNone/>
            </a:pPr>
            <a:r>
              <a:rPr lang="en-US" sz="4400" dirty="0"/>
              <a:t>	</a:t>
            </a:r>
            <a:r>
              <a:rPr lang="en-US" sz="4400" u="sng" dirty="0"/>
              <a:t>Three Speeches &amp; an appendix</a:t>
            </a:r>
            <a:r>
              <a:rPr lang="en-US" sz="4400" dirty="0"/>
              <a:t>:</a:t>
            </a:r>
          </a:p>
          <a:p>
            <a:pPr marL="0" indent="0" algn="l">
              <a:buNone/>
            </a:pPr>
            <a:r>
              <a:rPr lang="en-US" sz="4400" dirty="0"/>
              <a:t>1) Historical Review and Sermon: 1:6—4:40</a:t>
            </a:r>
          </a:p>
          <a:p>
            <a:pPr marL="0" indent="0" algn="l">
              <a:buNone/>
            </a:pPr>
            <a:r>
              <a:rPr lang="en-US" sz="4400" dirty="0"/>
              <a:t>2) The Torah for Israel:  5:1—28:69</a:t>
            </a:r>
          </a:p>
          <a:p>
            <a:pPr marL="0" indent="0" algn="l">
              <a:buNone/>
            </a:pPr>
            <a:r>
              <a:rPr lang="en-US" sz="4400" dirty="0"/>
              <a:t>3) The Covenant Ratified: 29:2—30:20</a:t>
            </a:r>
          </a:p>
          <a:p>
            <a:pPr marL="0" indent="0" algn="l">
              <a:buNone/>
            </a:pPr>
            <a:r>
              <a:rPr lang="en-US" sz="4400" dirty="0"/>
              <a:t>Appendix: stories and poems on the death of Moses: 31-34</a:t>
            </a:r>
          </a:p>
          <a:p>
            <a:endParaRPr lang="en-US" sz="4400" dirty="0"/>
          </a:p>
        </p:txBody>
      </p:sp>
    </p:spTree>
    <p:extLst>
      <p:ext uri="{BB962C8B-B14F-4D97-AF65-F5344CB8AC3E}">
        <p14:creationId xmlns:p14="http://schemas.microsoft.com/office/powerpoint/2010/main" val="3405651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4D95C228-4DB0-062E-764D-D74103B15BD2}"/>
              </a:ext>
            </a:extLst>
          </p:cNvPr>
          <p:cNvSpPr>
            <a:spLocks noGrp="1"/>
          </p:cNvSpPr>
          <p:nvPr>
            <p:ph type="title"/>
          </p:nvPr>
        </p:nvSpPr>
        <p:spPr/>
        <p:txBody>
          <a:bodyPr>
            <a:noAutofit/>
          </a:bodyPr>
          <a:lstStyle/>
          <a:p>
            <a:r>
              <a:rPr lang="en-US" sz="6600" dirty="0">
                <a:latin typeface="+mn-lt"/>
              </a:rPr>
              <a:t>Or a “book within a book”?</a:t>
            </a:r>
            <a:br>
              <a:rPr lang="en-US" sz="6600" dirty="0">
                <a:latin typeface="+mn-lt"/>
              </a:rPr>
            </a:br>
            <a:endParaRPr lang="en-US" sz="6600" dirty="0">
              <a:latin typeface="+mn-lt"/>
            </a:endParaRPr>
          </a:p>
        </p:txBody>
      </p:sp>
      <p:sp>
        <p:nvSpPr>
          <p:cNvPr id="3" name="Subtitle 2">
            <a:extLst>
              <a:ext uri="{FF2B5EF4-FFF2-40B4-BE49-F238E27FC236}">
                <a16:creationId xmlns:a16="http://schemas.microsoft.com/office/drawing/2014/main" id="{D47901F1-CACB-0A1C-6DD5-3E6050236CBD}"/>
              </a:ext>
            </a:extLst>
          </p:cNvPr>
          <p:cNvSpPr>
            <a:spLocks noGrp="1"/>
          </p:cNvSpPr>
          <p:nvPr>
            <p:ph idx="1"/>
          </p:nvPr>
        </p:nvSpPr>
        <p:spPr>
          <a:noFill/>
        </p:spPr>
        <p:txBody>
          <a:bodyPr vert="horz" lIns="91440" tIns="45720" rIns="91440" bIns="45720" rtlCol="0">
            <a:noAutofit/>
          </a:bodyPr>
          <a:lstStyle/>
          <a:p>
            <a:r>
              <a:rPr lang="en-US" sz="4800" dirty="0"/>
              <a:t>Moses’ address to the sons of Israel in the plains of Moab</a:t>
            </a:r>
          </a:p>
          <a:p>
            <a:r>
              <a:rPr lang="en-US" sz="4800" dirty="0"/>
              <a:t>The Narrator’s account of Moses’ writing </a:t>
            </a:r>
            <a:br>
              <a:rPr lang="en-US" sz="4800" dirty="0"/>
            </a:br>
            <a:r>
              <a:rPr lang="en-US" sz="4800" dirty="0"/>
              <a:t>of the Torah (the Book of the Law): addressed to the reader</a:t>
            </a:r>
          </a:p>
        </p:txBody>
      </p:sp>
    </p:spTree>
    <p:extLst>
      <p:ext uri="{BB962C8B-B14F-4D97-AF65-F5344CB8AC3E}">
        <p14:creationId xmlns:p14="http://schemas.microsoft.com/office/powerpoint/2010/main" val="2649482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4D95C228-4DB0-062E-764D-D74103B15BD2}"/>
              </a:ext>
            </a:extLst>
          </p:cNvPr>
          <p:cNvSpPr>
            <a:spLocks noGrp="1"/>
          </p:cNvSpPr>
          <p:nvPr>
            <p:ph type="title"/>
          </p:nvPr>
        </p:nvSpPr>
        <p:spPr/>
        <p:txBody>
          <a:bodyPr>
            <a:noAutofit/>
          </a:bodyPr>
          <a:lstStyle/>
          <a:p>
            <a:r>
              <a:rPr lang="en-US" sz="6600" dirty="0">
                <a:latin typeface="+mn-lt"/>
              </a:rPr>
              <a:t>A “book within a book”</a:t>
            </a:r>
            <a:br>
              <a:rPr lang="en-US" sz="6600" dirty="0">
                <a:latin typeface="+mn-lt"/>
              </a:rPr>
            </a:br>
            <a:endParaRPr lang="en-US" sz="6600" dirty="0">
              <a:latin typeface="+mn-lt"/>
            </a:endParaRPr>
          </a:p>
        </p:txBody>
      </p:sp>
      <p:sp>
        <p:nvSpPr>
          <p:cNvPr id="3" name="Subtitle 2">
            <a:extLst>
              <a:ext uri="{FF2B5EF4-FFF2-40B4-BE49-F238E27FC236}">
                <a16:creationId xmlns:a16="http://schemas.microsoft.com/office/drawing/2014/main" id="{D47901F1-CACB-0A1C-6DD5-3E6050236CBD}"/>
              </a:ext>
            </a:extLst>
          </p:cNvPr>
          <p:cNvSpPr>
            <a:spLocks noGrp="1"/>
          </p:cNvSpPr>
          <p:nvPr>
            <p:ph idx="1"/>
          </p:nvPr>
        </p:nvSpPr>
        <p:spPr>
          <a:xfrm>
            <a:off x="838200" y="1533017"/>
            <a:ext cx="10515600" cy="4351338"/>
          </a:xfrm>
          <a:noFill/>
        </p:spPr>
        <p:txBody>
          <a:bodyPr vert="horz" lIns="91440" tIns="45720" rIns="91440" bIns="45720" rtlCol="0">
            <a:noAutofit/>
          </a:bodyPr>
          <a:lstStyle/>
          <a:p>
            <a:pPr marL="0" indent="0">
              <a:buNone/>
            </a:pPr>
            <a:r>
              <a:rPr lang="en-US" sz="3600" dirty="0"/>
              <a:t>These are the words that Moses spoke to all Israel… (1:1a) </a:t>
            </a:r>
            <a:br>
              <a:rPr lang="en-US" sz="3600" dirty="0"/>
            </a:br>
            <a:r>
              <a:rPr lang="en-US" sz="3600" dirty="0"/>
              <a:t>Beyond the Jordan, in the land of Moab, Moses undertook to explain this law (torah), saying, (1:5) </a:t>
            </a:r>
            <a:br>
              <a:rPr lang="en-US" sz="3600" dirty="0"/>
            </a:br>
            <a:r>
              <a:rPr lang="en-US" sz="3600" dirty="0"/>
              <a:t>“The Lord our God said to us in Horeb,</a:t>
            </a:r>
            <a:br>
              <a:rPr lang="en-US" sz="3600" dirty="0"/>
            </a:br>
            <a:r>
              <a:rPr lang="en-US" sz="3600" dirty="0"/>
              <a:t>	‘You have stayed long enough at this mountain. (v.6)</a:t>
            </a:r>
            <a:br>
              <a:rPr lang="en-US" sz="3600" dirty="0"/>
            </a:br>
            <a:r>
              <a:rPr lang="en-US" sz="3600" dirty="0"/>
              <a:t>“ ‘Turn and take your journey, and go to… (v.7)</a:t>
            </a:r>
            <a:br>
              <a:rPr lang="en-US" sz="3600" dirty="0"/>
            </a:br>
            <a:r>
              <a:rPr lang="en-US" sz="3600" dirty="0"/>
              <a:t>“ ‘ See, I have set the land before you.’”  (v.8)</a:t>
            </a:r>
          </a:p>
        </p:txBody>
      </p:sp>
    </p:spTree>
    <p:extLst>
      <p:ext uri="{BB962C8B-B14F-4D97-AF65-F5344CB8AC3E}">
        <p14:creationId xmlns:p14="http://schemas.microsoft.com/office/powerpoint/2010/main" val="2117088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4D95C228-4DB0-062E-764D-D74103B15BD2}"/>
              </a:ext>
            </a:extLst>
          </p:cNvPr>
          <p:cNvSpPr>
            <a:spLocks noGrp="1"/>
          </p:cNvSpPr>
          <p:nvPr>
            <p:ph type="title"/>
          </p:nvPr>
        </p:nvSpPr>
        <p:spPr/>
        <p:txBody>
          <a:bodyPr>
            <a:noAutofit/>
          </a:bodyPr>
          <a:lstStyle/>
          <a:p>
            <a:r>
              <a:rPr lang="en-US" sz="6600" dirty="0">
                <a:latin typeface="+mn-lt"/>
              </a:rPr>
              <a:t>A “book within a book”</a:t>
            </a:r>
            <a:br>
              <a:rPr lang="en-US" sz="6600" dirty="0">
                <a:latin typeface="+mn-lt"/>
              </a:rPr>
            </a:br>
            <a:endParaRPr lang="en-US" sz="6600" dirty="0">
              <a:latin typeface="+mn-lt"/>
            </a:endParaRPr>
          </a:p>
        </p:txBody>
      </p:sp>
      <p:sp>
        <p:nvSpPr>
          <p:cNvPr id="3" name="Subtitle 2">
            <a:extLst>
              <a:ext uri="{FF2B5EF4-FFF2-40B4-BE49-F238E27FC236}">
                <a16:creationId xmlns:a16="http://schemas.microsoft.com/office/drawing/2014/main" id="{D47901F1-CACB-0A1C-6DD5-3E6050236CBD}"/>
              </a:ext>
            </a:extLst>
          </p:cNvPr>
          <p:cNvSpPr>
            <a:spLocks noGrp="1"/>
          </p:cNvSpPr>
          <p:nvPr>
            <p:ph idx="1"/>
          </p:nvPr>
        </p:nvSpPr>
        <p:spPr>
          <a:xfrm>
            <a:off x="838200" y="1344898"/>
            <a:ext cx="10515600" cy="4351338"/>
          </a:xfrm>
          <a:noFill/>
        </p:spPr>
        <p:txBody>
          <a:bodyPr vert="horz" lIns="91440" tIns="45720" rIns="91440" bIns="45720" rtlCol="0">
            <a:noAutofit/>
          </a:bodyPr>
          <a:lstStyle/>
          <a:p>
            <a:pPr marL="0" indent="0">
              <a:buNone/>
            </a:pPr>
            <a:r>
              <a:rPr lang="en-US" sz="3200" dirty="0"/>
              <a:t>Then Moses wrote this law and gave it to the priests, the sons of Levi, who carried the ark of the covenant of the Lord, and to all the elders of Israel.  31:9  (—Narrator)</a:t>
            </a:r>
            <a:br>
              <a:rPr lang="en-US" sz="3200" dirty="0"/>
            </a:br>
            <a:br>
              <a:rPr lang="en-US" sz="3200" dirty="0"/>
            </a:br>
            <a:r>
              <a:rPr lang="en-US" sz="3200" dirty="0"/>
              <a:t> When Moses had finished writing the words of this law in a book to the very end, Moses commanded the Levites who carried the ark of the covenant of the Lord, </a:t>
            </a:r>
            <a:br>
              <a:rPr lang="en-US" sz="3200" dirty="0"/>
            </a:br>
            <a:r>
              <a:rPr lang="en-US" sz="3200" dirty="0"/>
              <a:t>	“Take this Book of the Law and put it by the side of </a:t>
            </a:r>
            <a:br>
              <a:rPr lang="en-US" sz="3200" dirty="0"/>
            </a:br>
            <a:r>
              <a:rPr lang="en-US" sz="3200" dirty="0"/>
              <a:t>	the ark of the covenant of the Lord your God, that it </a:t>
            </a:r>
            <a:br>
              <a:rPr lang="en-US" sz="3200" dirty="0"/>
            </a:br>
            <a:r>
              <a:rPr lang="en-US" sz="3200" dirty="0"/>
              <a:t>	may be there for a witness against you. (31:24-26)</a:t>
            </a:r>
          </a:p>
        </p:txBody>
      </p:sp>
    </p:spTree>
    <p:extLst>
      <p:ext uri="{BB962C8B-B14F-4D97-AF65-F5344CB8AC3E}">
        <p14:creationId xmlns:p14="http://schemas.microsoft.com/office/powerpoint/2010/main" val="2627521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4D95C228-4DB0-062E-764D-D74103B15BD2}"/>
              </a:ext>
            </a:extLst>
          </p:cNvPr>
          <p:cNvSpPr>
            <a:spLocks noGrp="1"/>
          </p:cNvSpPr>
          <p:nvPr>
            <p:ph type="title"/>
          </p:nvPr>
        </p:nvSpPr>
        <p:spPr/>
        <p:txBody>
          <a:bodyPr>
            <a:noAutofit/>
          </a:bodyPr>
          <a:lstStyle/>
          <a:p>
            <a:r>
              <a:rPr lang="en-US" sz="6600" dirty="0">
                <a:latin typeface="+mn-lt"/>
              </a:rPr>
              <a:t>The Book of Deuteronomy</a:t>
            </a:r>
            <a:br>
              <a:rPr lang="en-US" sz="6600" dirty="0">
                <a:latin typeface="+mn-lt"/>
              </a:rPr>
            </a:br>
            <a:endParaRPr lang="en-US" sz="6600" dirty="0">
              <a:latin typeface="+mn-lt"/>
            </a:endParaRPr>
          </a:p>
        </p:txBody>
      </p:sp>
      <p:sp>
        <p:nvSpPr>
          <p:cNvPr id="3" name="Subtitle 2">
            <a:extLst>
              <a:ext uri="{FF2B5EF4-FFF2-40B4-BE49-F238E27FC236}">
                <a16:creationId xmlns:a16="http://schemas.microsoft.com/office/drawing/2014/main" id="{D47901F1-CACB-0A1C-6DD5-3E6050236CBD}"/>
              </a:ext>
            </a:extLst>
          </p:cNvPr>
          <p:cNvSpPr>
            <a:spLocks noGrp="1"/>
          </p:cNvSpPr>
          <p:nvPr>
            <p:ph idx="1"/>
          </p:nvPr>
        </p:nvSpPr>
        <p:spPr>
          <a:noFill/>
        </p:spPr>
        <p:txBody>
          <a:bodyPr vert="horz" lIns="91440" tIns="45720" rIns="91440" bIns="45720" rtlCol="0">
            <a:noAutofit/>
          </a:bodyPr>
          <a:lstStyle/>
          <a:p>
            <a:r>
              <a:rPr lang="en-US" sz="3600" dirty="0"/>
              <a:t>“A compendium of the most important ideas of the Old Testament.” </a:t>
            </a:r>
          </a:p>
          <a:p>
            <a:r>
              <a:rPr lang="en-US" sz="3600" dirty="0"/>
              <a:t>“The heart of the Torah, fashioned as a book </a:t>
            </a:r>
            <a:br>
              <a:rPr lang="en-US" sz="3600" dirty="0"/>
            </a:br>
            <a:r>
              <a:rPr lang="en-US" sz="3600" dirty="0"/>
              <a:t>from which people could learn the will of God.”</a:t>
            </a:r>
          </a:p>
          <a:p>
            <a:r>
              <a:rPr lang="en-US" sz="3600" dirty="0"/>
              <a:t>“The </a:t>
            </a:r>
            <a:r>
              <a:rPr lang="en-US" sz="3600" dirty="0" err="1"/>
              <a:t>Archimedian</a:t>
            </a:r>
            <a:r>
              <a:rPr lang="en-US" sz="3600" dirty="0"/>
              <a:t> point of biblical research—</a:t>
            </a:r>
            <a:br>
              <a:rPr lang="en-US" sz="3600" dirty="0"/>
            </a:br>
            <a:r>
              <a:rPr lang="en-US" sz="3600" dirty="0"/>
              <a:t>that solid point of reference from which one can discern with greater clarity the message </a:t>
            </a:r>
            <a:br>
              <a:rPr lang="en-US" sz="3600" dirty="0"/>
            </a:br>
            <a:r>
              <a:rPr lang="en-US" sz="3600" dirty="0"/>
              <a:t>of all Scripture.” </a:t>
            </a:r>
          </a:p>
        </p:txBody>
      </p:sp>
    </p:spTree>
    <p:extLst>
      <p:ext uri="{BB962C8B-B14F-4D97-AF65-F5344CB8AC3E}">
        <p14:creationId xmlns:p14="http://schemas.microsoft.com/office/powerpoint/2010/main" val="1507444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4D95C228-4DB0-062E-764D-D74103B15BD2}"/>
              </a:ext>
            </a:extLst>
          </p:cNvPr>
          <p:cNvSpPr>
            <a:spLocks noGrp="1"/>
          </p:cNvSpPr>
          <p:nvPr>
            <p:ph type="title"/>
          </p:nvPr>
        </p:nvSpPr>
        <p:spPr/>
        <p:txBody>
          <a:bodyPr>
            <a:noAutofit/>
          </a:bodyPr>
          <a:lstStyle/>
          <a:p>
            <a:r>
              <a:rPr lang="en-US" sz="6600" dirty="0">
                <a:latin typeface="+mn-lt"/>
              </a:rPr>
              <a:t>The Book of Deuteronomy</a:t>
            </a:r>
            <a:br>
              <a:rPr lang="en-US" sz="6600" dirty="0">
                <a:latin typeface="+mn-lt"/>
              </a:rPr>
            </a:br>
            <a:endParaRPr lang="en-US" sz="6600" dirty="0">
              <a:latin typeface="+mn-lt"/>
            </a:endParaRPr>
          </a:p>
        </p:txBody>
      </p:sp>
      <p:sp>
        <p:nvSpPr>
          <p:cNvPr id="3" name="Subtitle 2">
            <a:extLst>
              <a:ext uri="{FF2B5EF4-FFF2-40B4-BE49-F238E27FC236}">
                <a16:creationId xmlns:a16="http://schemas.microsoft.com/office/drawing/2014/main" id="{D47901F1-CACB-0A1C-6DD5-3E6050236CBD}"/>
              </a:ext>
            </a:extLst>
          </p:cNvPr>
          <p:cNvSpPr>
            <a:spLocks noGrp="1"/>
          </p:cNvSpPr>
          <p:nvPr>
            <p:ph idx="1"/>
          </p:nvPr>
        </p:nvSpPr>
        <p:spPr>
          <a:noFill/>
        </p:spPr>
        <p:txBody>
          <a:bodyPr vert="horz" lIns="91440" tIns="45720" rIns="91440" bIns="45720" rtlCol="0">
            <a:noAutofit/>
          </a:bodyPr>
          <a:lstStyle/>
          <a:p>
            <a:pPr marL="0" indent="0">
              <a:buNone/>
            </a:pPr>
            <a:r>
              <a:rPr lang="en-US" sz="4400" dirty="0"/>
              <a:t>“Deuteronomy crystallizes the themes and messages of the first four books of the Bible, while at the same time it establishes the theological foundation for the books of history and prophesy to follow.”</a:t>
            </a:r>
            <a:br>
              <a:rPr lang="en-US" sz="4400" dirty="0"/>
            </a:br>
            <a:r>
              <a:rPr lang="en-US" sz="4400" dirty="0"/>
              <a:t>“It gathers in one place the entire deposit </a:t>
            </a:r>
            <a:br>
              <a:rPr lang="en-US" sz="4400" dirty="0"/>
            </a:br>
            <a:r>
              <a:rPr lang="en-US" sz="4400" dirty="0"/>
              <a:t>of Israel’s faith tradition.”</a:t>
            </a:r>
          </a:p>
        </p:txBody>
      </p:sp>
    </p:spTree>
    <p:extLst>
      <p:ext uri="{BB962C8B-B14F-4D97-AF65-F5344CB8AC3E}">
        <p14:creationId xmlns:p14="http://schemas.microsoft.com/office/powerpoint/2010/main" val="4172016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8571</TotalTime>
  <Words>1998</Words>
  <Application>Microsoft Macintosh PowerPoint</Application>
  <PresentationFormat>Widescreen</PresentationFormat>
  <Paragraphs>133</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Brush Script MT</vt:lpstr>
      <vt:lpstr>Algerian</vt:lpstr>
      <vt:lpstr>Arial</vt:lpstr>
      <vt:lpstr>Bernard MT Condensed</vt:lpstr>
      <vt:lpstr>Calibri</vt:lpstr>
      <vt:lpstr>Calibri Light</vt:lpstr>
      <vt:lpstr>Office Theme</vt:lpstr>
      <vt:lpstr>Deuteronomy Words to Live by</vt:lpstr>
      <vt:lpstr>The Book of Deuteronomy </vt:lpstr>
      <vt:lpstr>The Book of Deuteronomy </vt:lpstr>
      <vt:lpstr>A compilation of speeches?</vt:lpstr>
      <vt:lpstr>Or a “book within a book”? </vt:lpstr>
      <vt:lpstr>A “book within a book” </vt:lpstr>
      <vt:lpstr>A “book within a book” </vt:lpstr>
      <vt:lpstr>The Book of Deuteronomy </vt:lpstr>
      <vt:lpstr>The Book of Deuteronomy </vt:lpstr>
      <vt:lpstr>Six Guide Questions </vt:lpstr>
      <vt:lpstr>Study #1 Who is Moses? </vt:lpstr>
      <vt:lpstr>Moses in Judaism </vt:lpstr>
      <vt:lpstr>Moses in the Mishnah </vt:lpstr>
      <vt:lpstr>Moses in Islam: Kalim Allah </vt:lpstr>
      <vt:lpstr>Moses in the Bible</vt:lpstr>
      <vt:lpstr>The Portrait of Moses in Exodus</vt:lpstr>
      <vt:lpstr>The Portrait of Moses in Exodus</vt:lpstr>
      <vt:lpstr>The Portrait of Moses in the OT</vt:lpstr>
      <vt:lpstr>Moses in the New Testament </vt:lpstr>
      <vt:lpstr>Moses in the New Testament </vt:lpstr>
      <vt:lpstr>Moses in John’s Gospel</vt:lpstr>
      <vt:lpstr>Moses in John’s Gospel </vt:lpstr>
      <vt:lpstr>John 1:7</vt:lpstr>
      <vt:lpstr>The coming of grace and truth as a new creation</vt:lpstr>
      <vt:lpstr>The character of Moses</vt:lpstr>
      <vt:lpstr>Moses as a type of Christ </vt:lpstr>
      <vt:lpstr>Moses &amp; Progressive Revelation </vt:lpstr>
      <vt:lpstr>Moses &amp; Progressive Revelation </vt:lpstr>
      <vt:lpstr>Jesus &amp; Progressive Revelation </vt:lpstr>
      <vt:lpstr>Moses in the New Testament: conclusions </vt:lpstr>
      <vt:lpstr>Where do we go from here?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Lay</dc:creator>
  <cp:lastModifiedBy>Ethan Bolvi</cp:lastModifiedBy>
  <cp:revision>31</cp:revision>
  <dcterms:created xsi:type="dcterms:W3CDTF">2023-12-21T20:32:19Z</dcterms:created>
  <dcterms:modified xsi:type="dcterms:W3CDTF">2024-01-23T20:20:18Z</dcterms:modified>
</cp:coreProperties>
</file>