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3" r:id="rId3"/>
    <p:sldId id="260" r:id="rId4"/>
    <p:sldId id="269" r:id="rId5"/>
    <p:sldId id="296" r:id="rId6"/>
    <p:sldId id="267" r:id="rId7"/>
    <p:sldId id="297" r:id="rId8"/>
    <p:sldId id="298" r:id="rId9"/>
    <p:sldId id="299" r:id="rId10"/>
    <p:sldId id="265" r:id="rId11"/>
    <p:sldId id="287" r:id="rId12"/>
    <p:sldId id="268" r:id="rId13"/>
    <p:sldId id="292" r:id="rId14"/>
    <p:sldId id="293" r:id="rId15"/>
    <p:sldId id="294" r:id="rId16"/>
    <p:sldId id="300" r:id="rId17"/>
    <p:sldId id="295" r:id="rId18"/>
    <p:sldId id="302" r:id="rId19"/>
    <p:sldId id="306" r:id="rId20"/>
    <p:sldId id="261" r:id="rId21"/>
    <p:sldId id="26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sorterViewPr>
    <p:cViewPr>
      <p:scale>
        <a:sx n="897" d="1250"/>
        <a:sy n="897" d="125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4FC10-0AFC-A87F-22ED-5F890EB6E3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2FF29A-0F9A-108A-BF84-7764A334B7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9D4DC9-7AC7-52CF-F877-8D010A05D7D2}"/>
              </a:ext>
            </a:extLst>
          </p:cNvPr>
          <p:cNvSpPr>
            <a:spLocks noGrp="1"/>
          </p:cNvSpPr>
          <p:nvPr>
            <p:ph type="dt" sz="half" idx="10"/>
          </p:nvPr>
        </p:nvSpPr>
        <p:spPr/>
        <p:txBody>
          <a:bodyPr/>
          <a:lstStyle/>
          <a:p>
            <a:fld id="{C63E27CF-CB3F-427C-B08F-5025F33C167D}" type="datetimeFigureOut">
              <a:rPr lang="en-US" smtClean="0"/>
              <a:t>1/28/2024</a:t>
            </a:fld>
            <a:endParaRPr lang="en-US"/>
          </a:p>
        </p:txBody>
      </p:sp>
      <p:sp>
        <p:nvSpPr>
          <p:cNvPr id="5" name="Footer Placeholder 4">
            <a:extLst>
              <a:ext uri="{FF2B5EF4-FFF2-40B4-BE49-F238E27FC236}">
                <a16:creationId xmlns:a16="http://schemas.microsoft.com/office/drawing/2014/main" id="{18D1B0F3-9971-186C-C729-A71423F45B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3029CA-3967-42F5-467A-AB8526CE654B}"/>
              </a:ext>
            </a:extLst>
          </p:cNvPr>
          <p:cNvSpPr>
            <a:spLocks noGrp="1"/>
          </p:cNvSpPr>
          <p:nvPr>
            <p:ph type="sldNum" sz="quarter" idx="12"/>
          </p:nvPr>
        </p:nvSpPr>
        <p:spPr/>
        <p:txBody>
          <a:bodyPr/>
          <a:lstStyle/>
          <a:p>
            <a:fld id="{BAD81FA4-AD79-4F2E-BFF3-734D74979851}" type="slidenum">
              <a:rPr lang="en-US" smtClean="0"/>
              <a:t>‹#›</a:t>
            </a:fld>
            <a:endParaRPr lang="en-US"/>
          </a:p>
        </p:txBody>
      </p:sp>
    </p:spTree>
    <p:extLst>
      <p:ext uri="{BB962C8B-B14F-4D97-AF65-F5344CB8AC3E}">
        <p14:creationId xmlns:p14="http://schemas.microsoft.com/office/powerpoint/2010/main" val="2631898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C80E2-0F41-E49C-64B8-FF5EC1CC9E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EF4AA0-17EF-87AC-24C0-EC10BD1073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CBBB7F-CF9C-5E24-DAA2-60A4F526624B}"/>
              </a:ext>
            </a:extLst>
          </p:cNvPr>
          <p:cNvSpPr>
            <a:spLocks noGrp="1"/>
          </p:cNvSpPr>
          <p:nvPr>
            <p:ph type="dt" sz="half" idx="10"/>
          </p:nvPr>
        </p:nvSpPr>
        <p:spPr/>
        <p:txBody>
          <a:bodyPr/>
          <a:lstStyle/>
          <a:p>
            <a:fld id="{C63E27CF-CB3F-427C-B08F-5025F33C167D}" type="datetimeFigureOut">
              <a:rPr lang="en-US" smtClean="0"/>
              <a:t>1/28/2024</a:t>
            </a:fld>
            <a:endParaRPr lang="en-US"/>
          </a:p>
        </p:txBody>
      </p:sp>
      <p:sp>
        <p:nvSpPr>
          <p:cNvPr id="5" name="Footer Placeholder 4">
            <a:extLst>
              <a:ext uri="{FF2B5EF4-FFF2-40B4-BE49-F238E27FC236}">
                <a16:creationId xmlns:a16="http://schemas.microsoft.com/office/drawing/2014/main" id="{C7D100B3-7084-B30D-DDA1-6B5A504220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21F041-71C6-2E70-ADC4-EE8CC9D93002}"/>
              </a:ext>
            </a:extLst>
          </p:cNvPr>
          <p:cNvSpPr>
            <a:spLocks noGrp="1"/>
          </p:cNvSpPr>
          <p:nvPr>
            <p:ph type="sldNum" sz="quarter" idx="12"/>
          </p:nvPr>
        </p:nvSpPr>
        <p:spPr/>
        <p:txBody>
          <a:bodyPr/>
          <a:lstStyle/>
          <a:p>
            <a:fld id="{BAD81FA4-AD79-4F2E-BFF3-734D74979851}" type="slidenum">
              <a:rPr lang="en-US" smtClean="0"/>
              <a:t>‹#›</a:t>
            </a:fld>
            <a:endParaRPr lang="en-US"/>
          </a:p>
        </p:txBody>
      </p:sp>
    </p:spTree>
    <p:extLst>
      <p:ext uri="{BB962C8B-B14F-4D97-AF65-F5344CB8AC3E}">
        <p14:creationId xmlns:p14="http://schemas.microsoft.com/office/powerpoint/2010/main" val="2461856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95691C-6D86-1AFE-D89E-9DB5EF6876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272543-C51A-F42E-9F9C-176FDAE060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D381F9-70AD-8C49-7FEE-71DAF5FFD901}"/>
              </a:ext>
            </a:extLst>
          </p:cNvPr>
          <p:cNvSpPr>
            <a:spLocks noGrp="1"/>
          </p:cNvSpPr>
          <p:nvPr>
            <p:ph type="dt" sz="half" idx="10"/>
          </p:nvPr>
        </p:nvSpPr>
        <p:spPr/>
        <p:txBody>
          <a:bodyPr/>
          <a:lstStyle/>
          <a:p>
            <a:fld id="{C63E27CF-CB3F-427C-B08F-5025F33C167D}" type="datetimeFigureOut">
              <a:rPr lang="en-US" smtClean="0"/>
              <a:t>1/28/2024</a:t>
            </a:fld>
            <a:endParaRPr lang="en-US"/>
          </a:p>
        </p:txBody>
      </p:sp>
      <p:sp>
        <p:nvSpPr>
          <p:cNvPr id="5" name="Footer Placeholder 4">
            <a:extLst>
              <a:ext uri="{FF2B5EF4-FFF2-40B4-BE49-F238E27FC236}">
                <a16:creationId xmlns:a16="http://schemas.microsoft.com/office/drawing/2014/main" id="{A8B03ADD-1B71-07EC-E958-BD65CB5391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EC7587-1E63-EBD4-AAF5-EC2D3C68F0DF}"/>
              </a:ext>
            </a:extLst>
          </p:cNvPr>
          <p:cNvSpPr>
            <a:spLocks noGrp="1"/>
          </p:cNvSpPr>
          <p:nvPr>
            <p:ph type="sldNum" sz="quarter" idx="12"/>
          </p:nvPr>
        </p:nvSpPr>
        <p:spPr/>
        <p:txBody>
          <a:bodyPr/>
          <a:lstStyle/>
          <a:p>
            <a:fld id="{BAD81FA4-AD79-4F2E-BFF3-734D74979851}" type="slidenum">
              <a:rPr lang="en-US" smtClean="0"/>
              <a:t>‹#›</a:t>
            </a:fld>
            <a:endParaRPr lang="en-US"/>
          </a:p>
        </p:txBody>
      </p:sp>
    </p:spTree>
    <p:extLst>
      <p:ext uri="{BB962C8B-B14F-4D97-AF65-F5344CB8AC3E}">
        <p14:creationId xmlns:p14="http://schemas.microsoft.com/office/powerpoint/2010/main" val="1410179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9DEE3-1D6E-54D4-83DC-F27E98EF51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ADD52D-8982-D0DB-0AD9-C898E028B7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BEA79F-1F46-7F9B-114A-418463D8A21E}"/>
              </a:ext>
            </a:extLst>
          </p:cNvPr>
          <p:cNvSpPr>
            <a:spLocks noGrp="1"/>
          </p:cNvSpPr>
          <p:nvPr>
            <p:ph type="dt" sz="half" idx="10"/>
          </p:nvPr>
        </p:nvSpPr>
        <p:spPr/>
        <p:txBody>
          <a:bodyPr/>
          <a:lstStyle/>
          <a:p>
            <a:fld id="{C63E27CF-CB3F-427C-B08F-5025F33C167D}" type="datetimeFigureOut">
              <a:rPr lang="en-US" smtClean="0"/>
              <a:t>1/28/2024</a:t>
            </a:fld>
            <a:endParaRPr lang="en-US"/>
          </a:p>
        </p:txBody>
      </p:sp>
      <p:sp>
        <p:nvSpPr>
          <p:cNvPr id="5" name="Footer Placeholder 4">
            <a:extLst>
              <a:ext uri="{FF2B5EF4-FFF2-40B4-BE49-F238E27FC236}">
                <a16:creationId xmlns:a16="http://schemas.microsoft.com/office/drawing/2014/main" id="{9A68BF84-BD88-39DC-9E30-F673871784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BB579C-2974-CCC3-47B1-EFFFF691DF4F}"/>
              </a:ext>
            </a:extLst>
          </p:cNvPr>
          <p:cNvSpPr>
            <a:spLocks noGrp="1"/>
          </p:cNvSpPr>
          <p:nvPr>
            <p:ph type="sldNum" sz="quarter" idx="12"/>
          </p:nvPr>
        </p:nvSpPr>
        <p:spPr/>
        <p:txBody>
          <a:bodyPr/>
          <a:lstStyle/>
          <a:p>
            <a:fld id="{BAD81FA4-AD79-4F2E-BFF3-734D74979851}" type="slidenum">
              <a:rPr lang="en-US" smtClean="0"/>
              <a:t>‹#›</a:t>
            </a:fld>
            <a:endParaRPr lang="en-US"/>
          </a:p>
        </p:txBody>
      </p:sp>
    </p:spTree>
    <p:extLst>
      <p:ext uri="{BB962C8B-B14F-4D97-AF65-F5344CB8AC3E}">
        <p14:creationId xmlns:p14="http://schemas.microsoft.com/office/powerpoint/2010/main" val="2327600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C514B-317D-848D-630E-89EAF4CF61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231FA6-4344-A74A-5A7C-4E6F3847A0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989580-C2B2-CF72-45B9-7D34EA502948}"/>
              </a:ext>
            </a:extLst>
          </p:cNvPr>
          <p:cNvSpPr>
            <a:spLocks noGrp="1"/>
          </p:cNvSpPr>
          <p:nvPr>
            <p:ph type="dt" sz="half" idx="10"/>
          </p:nvPr>
        </p:nvSpPr>
        <p:spPr/>
        <p:txBody>
          <a:bodyPr/>
          <a:lstStyle/>
          <a:p>
            <a:fld id="{C63E27CF-CB3F-427C-B08F-5025F33C167D}" type="datetimeFigureOut">
              <a:rPr lang="en-US" smtClean="0"/>
              <a:t>1/28/2024</a:t>
            </a:fld>
            <a:endParaRPr lang="en-US"/>
          </a:p>
        </p:txBody>
      </p:sp>
      <p:sp>
        <p:nvSpPr>
          <p:cNvPr id="5" name="Footer Placeholder 4">
            <a:extLst>
              <a:ext uri="{FF2B5EF4-FFF2-40B4-BE49-F238E27FC236}">
                <a16:creationId xmlns:a16="http://schemas.microsoft.com/office/drawing/2014/main" id="{6830DE2F-20C9-72B0-BBD9-534DC83A8D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A8B6C2-82FC-6173-1F8A-422F3DC94B35}"/>
              </a:ext>
            </a:extLst>
          </p:cNvPr>
          <p:cNvSpPr>
            <a:spLocks noGrp="1"/>
          </p:cNvSpPr>
          <p:nvPr>
            <p:ph type="sldNum" sz="quarter" idx="12"/>
          </p:nvPr>
        </p:nvSpPr>
        <p:spPr/>
        <p:txBody>
          <a:bodyPr/>
          <a:lstStyle/>
          <a:p>
            <a:fld id="{BAD81FA4-AD79-4F2E-BFF3-734D74979851}" type="slidenum">
              <a:rPr lang="en-US" smtClean="0"/>
              <a:t>‹#›</a:t>
            </a:fld>
            <a:endParaRPr lang="en-US"/>
          </a:p>
        </p:txBody>
      </p:sp>
    </p:spTree>
    <p:extLst>
      <p:ext uri="{BB962C8B-B14F-4D97-AF65-F5344CB8AC3E}">
        <p14:creationId xmlns:p14="http://schemas.microsoft.com/office/powerpoint/2010/main" val="43292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79C4B-3B09-1ADF-9A62-88CB67E204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0D7111-6AE4-6202-BBBF-894066DAC6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6AAE2C-2A21-D382-1763-0D6AED6454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B1244F3-B0B0-68BD-6D05-8C0C193F0BD1}"/>
              </a:ext>
            </a:extLst>
          </p:cNvPr>
          <p:cNvSpPr>
            <a:spLocks noGrp="1"/>
          </p:cNvSpPr>
          <p:nvPr>
            <p:ph type="dt" sz="half" idx="10"/>
          </p:nvPr>
        </p:nvSpPr>
        <p:spPr/>
        <p:txBody>
          <a:bodyPr/>
          <a:lstStyle/>
          <a:p>
            <a:fld id="{C63E27CF-CB3F-427C-B08F-5025F33C167D}" type="datetimeFigureOut">
              <a:rPr lang="en-US" smtClean="0"/>
              <a:t>1/28/2024</a:t>
            </a:fld>
            <a:endParaRPr lang="en-US"/>
          </a:p>
        </p:txBody>
      </p:sp>
      <p:sp>
        <p:nvSpPr>
          <p:cNvPr id="6" name="Footer Placeholder 5">
            <a:extLst>
              <a:ext uri="{FF2B5EF4-FFF2-40B4-BE49-F238E27FC236}">
                <a16:creationId xmlns:a16="http://schemas.microsoft.com/office/drawing/2014/main" id="{FC08B218-ADC0-715E-6FF7-21D835E54C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9269F1-1298-FC0A-51D0-A28AF78B21AE}"/>
              </a:ext>
            </a:extLst>
          </p:cNvPr>
          <p:cNvSpPr>
            <a:spLocks noGrp="1"/>
          </p:cNvSpPr>
          <p:nvPr>
            <p:ph type="sldNum" sz="quarter" idx="12"/>
          </p:nvPr>
        </p:nvSpPr>
        <p:spPr/>
        <p:txBody>
          <a:bodyPr/>
          <a:lstStyle/>
          <a:p>
            <a:fld id="{BAD81FA4-AD79-4F2E-BFF3-734D74979851}" type="slidenum">
              <a:rPr lang="en-US" smtClean="0"/>
              <a:t>‹#›</a:t>
            </a:fld>
            <a:endParaRPr lang="en-US"/>
          </a:p>
        </p:txBody>
      </p:sp>
    </p:spTree>
    <p:extLst>
      <p:ext uri="{BB962C8B-B14F-4D97-AF65-F5344CB8AC3E}">
        <p14:creationId xmlns:p14="http://schemas.microsoft.com/office/powerpoint/2010/main" val="37192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CFED5-17CB-75D5-05A9-E3B65F99CF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F3AE2F9-3F0F-A0C0-3F03-E2D8A36E31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1F1BEB-17FA-F79A-D723-52C242B447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AEC0B3-87C7-1D6B-7977-EC589E1D57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6DDDF0-0D6B-84E4-2856-E5A29F2616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C2811E-E239-C3B0-C380-2A52910A613F}"/>
              </a:ext>
            </a:extLst>
          </p:cNvPr>
          <p:cNvSpPr>
            <a:spLocks noGrp="1"/>
          </p:cNvSpPr>
          <p:nvPr>
            <p:ph type="dt" sz="half" idx="10"/>
          </p:nvPr>
        </p:nvSpPr>
        <p:spPr/>
        <p:txBody>
          <a:bodyPr/>
          <a:lstStyle/>
          <a:p>
            <a:fld id="{C63E27CF-CB3F-427C-B08F-5025F33C167D}" type="datetimeFigureOut">
              <a:rPr lang="en-US" smtClean="0"/>
              <a:t>1/28/2024</a:t>
            </a:fld>
            <a:endParaRPr lang="en-US"/>
          </a:p>
        </p:txBody>
      </p:sp>
      <p:sp>
        <p:nvSpPr>
          <p:cNvPr id="8" name="Footer Placeholder 7">
            <a:extLst>
              <a:ext uri="{FF2B5EF4-FFF2-40B4-BE49-F238E27FC236}">
                <a16:creationId xmlns:a16="http://schemas.microsoft.com/office/drawing/2014/main" id="{EF2D20BE-9A4D-BF74-269A-1C67538F46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B0B60F-A9E0-246C-0860-375580CB088F}"/>
              </a:ext>
            </a:extLst>
          </p:cNvPr>
          <p:cNvSpPr>
            <a:spLocks noGrp="1"/>
          </p:cNvSpPr>
          <p:nvPr>
            <p:ph type="sldNum" sz="quarter" idx="12"/>
          </p:nvPr>
        </p:nvSpPr>
        <p:spPr/>
        <p:txBody>
          <a:bodyPr/>
          <a:lstStyle/>
          <a:p>
            <a:fld id="{BAD81FA4-AD79-4F2E-BFF3-734D74979851}" type="slidenum">
              <a:rPr lang="en-US" smtClean="0"/>
              <a:t>‹#›</a:t>
            </a:fld>
            <a:endParaRPr lang="en-US"/>
          </a:p>
        </p:txBody>
      </p:sp>
    </p:spTree>
    <p:extLst>
      <p:ext uri="{BB962C8B-B14F-4D97-AF65-F5344CB8AC3E}">
        <p14:creationId xmlns:p14="http://schemas.microsoft.com/office/powerpoint/2010/main" val="1257878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D47EB-B20A-97C1-9F20-1FE8EA70C7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E71B29-B416-C8E9-1693-14C72FE3DBD3}"/>
              </a:ext>
            </a:extLst>
          </p:cNvPr>
          <p:cNvSpPr>
            <a:spLocks noGrp="1"/>
          </p:cNvSpPr>
          <p:nvPr>
            <p:ph type="dt" sz="half" idx="10"/>
          </p:nvPr>
        </p:nvSpPr>
        <p:spPr/>
        <p:txBody>
          <a:bodyPr/>
          <a:lstStyle/>
          <a:p>
            <a:fld id="{C63E27CF-CB3F-427C-B08F-5025F33C167D}" type="datetimeFigureOut">
              <a:rPr lang="en-US" smtClean="0"/>
              <a:t>1/28/2024</a:t>
            </a:fld>
            <a:endParaRPr lang="en-US"/>
          </a:p>
        </p:txBody>
      </p:sp>
      <p:sp>
        <p:nvSpPr>
          <p:cNvPr id="4" name="Footer Placeholder 3">
            <a:extLst>
              <a:ext uri="{FF2B5EF4-FFF2-40B4-BE49-F238E27FC236}">
                <a16:creationId xmlns:a16="http://schemas.microsoft.com/office/drawing/2014/main" id="{A5A725CD-D8D3-5530-3912-60DD272F883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1E433E-48D3-DBEA-FAEC-92158AD6DDE7}"/>
              </a:ext>
            </a:extLst>
          </p:cNvPr>
          <p:cNvSpPr>
            <a:spLocks noGrp="1"/>
          </p:cNvSpPr>
          <p:nvPr>
            <p:ph type="sldNum" sz="quarter" idx="12"/>
          </p:nvPr>
        </p:nvSpPr>
        <p:spPr/>
        <p:txBody>
          <a:bodyPr/>
          <a:lstStyle/>
          <a:p>
            <a:fld id="{BAD81FA4-AD79-4F2E-BFF3-734D74979851}" type="slidenum">
              <a:rPr lang="en-US" smtClean="0"/>
              <a:t>‹#›</a:t>
            </a:fld>
            <a:endParaRPr lang="en-US"/>
          </a:p>
        </p:txBody>
      </p:sp>
    </p:spTree>
    <p:extLst>
      <p:ext uri="{BB962C8B-B14F-4D97-AF65-F5344CB8AC3E}">
        <p14:creationId xmlns:p14="http://schemas.microsoft.com/office/powerpoint/2010/main" val="3159849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7074AB-C9D4-9B5E-E518-3162B4514A15}"/>
              </a:ext>
            </a:extLst>
          </p:cNvPr>
          <p:cNvSpPr>
            <a:spLocks noGrp="1"/>
          </p:cNvSpPr>
          <p:nvPr>
            <p:ph type="dt" sz="half" idx="10"/>
          </p:nvPr>
        </p:nvSpPr>
        <p:spPr/>
        <p:txBody>
          <a:bodyPr/>
          <a:lstStyle/>
          <a:p>
            <a:fld id="{C63E27CF-CB3F-427C-B08F-5025F33C167D}" type="datetimeFigureOut">
              <a:rPr lang="en-US" smtClean="0"/>
              <a:t>1/28/2024</a:t>
            </a:fld>
            <a:endParaRPr lang="en-US"/>
          </a:p>
        </p:txBody>
      </p:sp>
      <p:sp>
        <p:nvSpPr>
          <p:cNvPr id="3" name="Footer Placeholder 2">
            <a:extLst>
              <a:ext uri="{FF2B5EF4-FFF2-40B4-BE49-F238E27FC236}">
                <a16:creationId xmlns:a16="http://schemas.microsoft.com/office/drawing/2014/main" id="{20FF1B30-BA78-C0BB-4838-FBE5287FE2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F103C4B-1759-79F6-2CBD-CE16D6FD7914}"/>
              </a:ext>
            </a:extLst>
          </p:cNvPr>
          <p:cNvSpPr>
            <a:spLocks noGrp="1"/>
          </p:cNvSpPr>
          <p:nvPr>
            <p:ph type="sldNum" sz="quarter" idx="12"/>
          </p:nvPr>
        </p:nvSpPr>
        <p:spPr/>
        <p:txBody>
          <a:bodyPr/>
          <a:lstStyle/>
          <a:p>
            <a:fld id="{BAD81FA4-AD79-4F2E-BFF3-734D74979851}" type="slidenum">
              <a:rPr lang="en-US" smtClean="0"/>
              <a:t>‹#›</a:t>
            </a:fld>
            <a:endParaRPr lang="en-US"/>
          </a:p>
        </p:txBody>
      </p:sp>
    </p:spTree>
    <p:extLst>
      <p:ext uri="{BB962C8B-B14F-4D97-AF65-F5344CB8AC3E}">
        <p14:creationId xmlns:p14="http://schemas.microsoft.com/office/powerpoint/2010/main" val="3712057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BB8F4-8AF6-62F7-1BE3-0F7D8F6965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FC6ABC7-927F-CEC5-7DB0-5143DA990B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2AE667-9957-9584-11CF-D83F49EE1B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5922F0-DFFC-2C7F-A6D9-99D6293066FE}"/>
              </a:ext>
            </a:extLst>
          </p:cNvPr>
          <p:cNvSpPr>
            <a:spLocks noGrp="1"/>
          </p:cNvSpPr>
          <p:nvPr>
            <p:ph type="dt" sz="half" idx="10"/>
          </p:nvPr>
        </p:nvSpPr>
        <p:spPr/>
        <p:txBody>
          <a:bodyPr/>
          <a:lstStyle/>
          <a:p>
            <a:fld id="{C63E27CF-CB3F-427C-B08F-5025F33C167D}" type="datetimeFigureOut">
              <a:rPr lang="en-US" smtClean="0"/>
              <a:t>1/28/2024</a:t>
            </a:fld>
            <a:endParaRPr lang="en-US"/>
          </a:p>
        </p:txBody>
      </p:sp>
      <p:sp>
        <p:nvSpPr>
          <p:cNvPr id="6" name="Footer Placeholder 5">
            <a:extLst>
              <a:ext uri="{FF2B5EF4-FFF2-40B4-BE49-F238E27FC236}">
                <a16:creationId xmlns:a16="http://schemas.microsoft.com/office/drawing/2014/main" id="{77F65083-7A42-764A-B498-24BFF7C47B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94EFAE-772B-6696-31C3-5BE97C66D096}"/>
              </a:ext>
            </a:extLst>
          </p:cNvPr>
          <p:cNvSpPr>
            <a:spLocks noGrp="1"/>
          </p:cNvSpPr>
          <p:nvPr>
            <p:ph type="sldNum" sz="quarter" idx="12"/>
          </p:nvPr>
        </p:nvSpPr>
        <p:spPr/>
        <p:txBody>
          <a:bodyPr/>
          <a:lstStyle/>
          <a:p>
            <a:fld id="{BAD81FA4-AD79-4F2E-BFF3-734D74979851}" type="slidenum">
              <a:rPr lang="en-US" smtClean="0"/>
              <a:t>‹#›</a:t>
            </a:fld>
            <a:endParaRPr lang="en-US"/>
          </a:p>
        </p:txBody>
      </p:sp>
    </p:spTree>
    <p:extLst>
      <p:ext uri="{BB962C8B-B14F-4D97-AF65-F5344CB8AC3E}">
        <p14:creationId xmlns:p14="http://schemas.microsoft.com/office/powerpoint/2010/main" val="2175256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261B2-C1CE-7D9D-DC12-76172B0801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7DCDA6-4F09-89C4-091F-BCD43D680D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E55D314-F69C-8E30-5133-9B7343749D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6A43E0-802D-9E1F-AA3F-011EAAB039F3}"/>
              </a:ext>
            </a:extLst>
          </p:cNvPr>
          <p:cNvSpPr>
            <a:spLocks noGrp="1"/>
          </p:cNvSpPr>
          <p:nvPr>
            <p:ph type="dt" sz="half" idx="10"/>
          </p:nvPr>
        </p:nvSpPr>
        <p:spPr/>
        <p:txBody>
          <a:bodyPr/>
          <a:lstStyle/>
          <a:p>
            <a:fld id="{C63E27CF-CB3F-427C-B08F-5025F33C167D}" type="datetimeFigureOut">
              <a:rPr lang="en-US" smtClean="0"/>
              <a:t>1/28/2024</a:t>
            </a:fld>
            <a:endParaRPr lang="en-US"/>
          </a:p>
        </p:txBody>
      </p:sp>
      <p:sp>
        <p:nvSpPr>
          <p:cNvPr id="6" name="Footer Placeholder 5">
            <a:extLst>
              <a:ext uri="{FF2B5EF4-FFF2-40B4-BE49-F238E27FC236}">
                <a16:creationId xmlns:a16="http://schemas.microsoft.com/office/drawing/2014/main" id="{4205987F-39BE-BF74-3ACE-94DDA8A61C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9C8F09-2928-5D6B-0314-68F9478F7425}"/>
              </a:ext>
            </a:extLst>
          </p:cNvPr>
          <p:cNvSpPr>
            <a:spLocks noGrp="1"/>
          </p:cNvSpPr>
          <p:nvPr>
            <p:ph type="sldNum" sz="quarter" idx="12"/>
          </p:nvPr>
        </p:nvSpPr>
        <p:spPr/>
        <p:txBody>
          <a:bodyPr/>
          <a:lstStyle/>
          <a:p>
            <a:fld id="{BAD81FA4-AD79-4F2E-BFF3-734D74979851}" type="slidenum">
              <a:rPr lang="en-US" smtClean="0"/>
              <a:t>‹#›</a:t>
            </a:fld>
            <a:endParaRPr lang="en-US"/>
          </a:p>
        </p:txBody>
      </p:sp>
    </p:spTree>
    <p:extLst>
      <p:ext uri="{BB962C8B-B14F-4D97-AF65-F5344CB8AC3E}">
        <p14:creationId xmlns:p14="http://schemas.microsoft.com/office/powerpoint/2010/main" val="2639416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AAF1F78-F3EE-EDFE-4356-6419FFE7C260}"/>
              </a:ext>
            </a:extLst>
          </p:cNvPr>
          <p:cNvSpPr/>
          <p:nvPr userDrawn="1"/>
        </p:nvSpPr>
        <p:spPr>
          <a:xfrm>
            <a:off x="0" y="0"/>
            <a:ext cx="12192000" cy="6858000"/>
          </a:xfrm>
          <a:prstGeom prst="rect">
            <a:avLst/>
          </a:prstGeom>
          <a:gradFill flip="none" rotWithShape="1">
            <a:gsLst>
              <a:gs pos="0">
                <a:srgbClr val="312A27">
                  <a:alpha val="69682"/>
                </a:srgbClr>
              </a:gs>
              <a:gs pos="53000">
                <a:srgbClr val="362B26">
                  <a:alpha val="93011"/>
                </a:srgbClr>
              </a:gs>
            </a:gsLst>
            <a:lin ang="2700000" scaled="1"/>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003FCD7-D3B7-19C9-E517-567C2630CA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8128007D-9FD9-B937-F3A7-76D1DEFF8E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EB30B1-274F-D0CD-7B28-44A944C64D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C63E27CF-CB3F-427C-B08F-5025F33C167D}" type="datetimeFigureOut">
              <a:rPr lang="en-US" smtClean="0"/>
              <a:pPr/>
              <a:t>1/28/2024</a:t>
            </a:fld>
            <a:endParaRPr lang="en-US"/>
          </a:p>
        </p:txBody>
      </p:sp>
      <p:sp>
        <p:nvSpPr>
          <p:cNvPr id="5" name="Footer Placeholder 4">
            <a:extLst>
              <a:ext uri="{FF2B5EF4-FFF2-40B4-BE49-F238E27FC236}">
                <a16:creationId xmlns:a16="http://schemas.microsoft.com/office/drawing/2014/main" id="{C6331DFC-DF5B-EDE7-9393-043E0FBC7A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a:extLst>
              <a:ext uri="{FF2B5EF4-FFF2-40B4-BE49-F238E27FC236}">
                <a16:creationId xmlns:a16="http://schemas.microsoft.com/office/drawing/2014/main" id="{56B7DD1F-DFB8-0E25-30C7-C1C95CB4BC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BAD81FA4-AD79-4F2E-BFF3-734D74979851}" type="slidenum">
              <a:rPr lang="en-US" smtClean="0"/>
              <a:pPr/>
              <a:t>‹#›</a:t>
            </a:fld>
            <a:endParaRPr lang="en-US"/>
          </a:p>
        </p:txBody>
      </p:sp>
      <p:pic>
        <p:nvPicPr>
          <p:cNvPr id="9" name="Picture 8" descr="A circular sign with two pencils crossed&#10;&#10;Description automatically generated">
            <a:extLst>
              <a:ext uri="{FF2B5EF4-FFF2-40B4-BE49-F238E27FC236}">
                <a16:creationId xmlns:a16="http://schemas.microsoft.com/office/drawing/2014/main" id="{44A38C67-422A-0FEF-6B53-245277024879}"/>
              </a:ext>
            </a:extLst>
          </p:cNvPr>
          <p:cNvPicPr>
            <a:picLocks noChangeAspect="1"/>
          </p:cNvPicPr>
          <p:nvPr userDrawn="1"/>
        </p:nvPicPr>
        <p:blipFill>
          <a:blip r:embed="rId14" cstate="email">
            <a:extLst>
              <a:ext uri="{28A0092B-C50C-407E-A947-70E740481C1C}">
                <a14:useLocalDpi xmlns:a14="http://schemas.microsoft.com/office/drawing/2010/main" val="0"/>
              </a:ext>
            </a:extLst>
          </a:blip>
          <a:stretch>
            <a:fillRect/>
          </a:stretch>
        </p:blipFill>
        <p:spPr>
          <a:xfrm>
            <a:off x="10796337" y="5483034"/>
            <a:ext cx="1238441" cy="1238441"/>
          </a:xfrm>
          <a:prstGeom prst="rect">
            <a:avLst/>
          </a:prstGeom>
        </p:spPr>
      </p:pic>
    </p:spTree>
    <p:extLst>
      <p:ext uri="{BB962C8B-B14F-4D97-AF65-F5344CB8AC3E}">
        <p14:creationId xmlns:p14="http://schemas.microsoft.com/office/powerpoint/2010/main" val="3912774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1E4D1AD-448C-AAAC-B3CF-4F5471EDAB00}"/>
              </a:ext>
            </a:extLst>
          </p:cNvPr>
          <p:cNvSpPr>
            <a:spLocks noGrp="1"/>
          </p:cNvSpPr>
          <p:nvPr>
            <p:ph type="ctrTitle"/>
          </p:nvPr>
        </p:nvSpPr>
        <p:spPr/>
        <p:txBody>
          <a:bodyPr>
            <a:normAutofit/>
          </a:bodyPr>
          <a:lstStyle/>
          <a:p>
            <a:r>
              <a:rPr lang="en-US" sz="6000" b="1" dirty="0">
                <a:solidFill>
                  <a:schemeClr val="bg1"/>
                </a:solidFill>
                <a:latin typeface="+mn-lt"/>
              </a:rPr>
              <a:t>Deuteronomy</a:t>
            </a:r>
            <a:br>
              <a:rPr lang="en-US" sz="6000" b="1" dirty="0">
                <a:solidFill>
                  <a:schemeClr val="bg1"/>
                </a:solidFill>
                <a:latin typeface="+mn-lt"/>
              </a:rPr>
            </a:br>
            <a:r>
              <a:rPr lang="en-US" sz="6000" i="1" dirty="0">
                <a:solidFill>
                  <a:schemeClr val="bg1"/>
                </a:solidFill>
                <a:latin typeface="+mn-lt"/>
              </a:rPr>
              <a:t>Words to Live by</a:t>
            </a:r>
            <a:endParaRPr lang="en-US" i="1" dirty="0">
              <a:latin typeface="+mn-lt"/>
            </a:endParaRPr>
          </a:p>
        </p:txBody>
      </p:sp>
      <p:sp>
        <p:nvSpPr>
          <p:cNvPr id="3" name="Subtitle 2">
            <a:extLst>
              <a:ext uri="{FF2B5EF4-FFF2-40B4-BE49-F238E27FC236}">
                <a16:creationId xmlns:a16="http://schemas.microsoft.com/office/drawing/2014/main" id="{D47901F1-CACB-0A1C-6DD5-3E6050236CBD}"/>
              </a:ext>
            </a:extLst>
          </p:cNvPr>
          <p:cNvSpPr>
            <a:spLocks noGrp="1"/>
          </p:cNvSpPr>
          <p:nvPr>
            <p:ph type="subTitle" idx="1"/>
          </p:nvPr>
        </p:nvSpPr>
        <p:spPr/>
        <p:txBody>
          <a:bodyPr>
            <a:noAutofit/>
          </a:bodyPr>
          <a:lstStyle/>
          <a:p>
            <a:r>
              <a:rPr lang="en-US" sz="6600" dirty="0">
                <a:solidFill>
                  <a:schemeClr val="bg1"/>
                </a:solidFill>
                <a:latin typeface="+mj-lt"/>
              </a:rPr>
              <a:t>Session #2 </a:t>
            </a:r>
          </a:p>
          <a:p>
            <a:r>
              <a:rPr lang="en-US" sz="4400" b="1" dirty="0">
                <a:solidFill>
                  <a:schemeClr val="bg1"/>
                </a:solidFill>
                <a:latin typeface="+mj-lt"/>
              </a:rPr>
              <a:t>Dr. Bob Lay</a:t>
            </a:r>
          </a:p>
        </p:txBody>
      </p:sp>
    </p:spTree>
    <p:extLst>
      <p:ext uri="{BB962C8B-B14F-4D97-AF65-F5344CB8AC3E}">
        <p14:creationId xmlns:p14="http://schemas.microsoft.com/office/powerpoint/2010/main" val="2402176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4D95C228-4DB0-062E-764D-D74103B15BD2}"/>
              </a:ext>
            </a:extLst>
          </p:cNvPr>
          <p:cNvSpPr>
            <a:spLocks noGrp="1"/>
          </p:cNvSpPr>
          <p:nvPr>
            <p:ph type="title"/>
          </p:nvPr>
        </p:nvSpPr>
        <p:spPr>
          <a:xfrm>
            <a:off x="77118" y="365125"/>
            <a:ext cx="11276682" cy="1325563"/>
          </a:xfrm>
        </p:spPr>
        <p:txBody>
          <a:bodyPr>
            <a:noAutofit/>
          </a:bodyPr>
          <a:lstStyle/>
          <a:p>
            <a:r>
              <a:rPr lang="en-US" b="1" dirty="0">
                <a:latin typeface="+mn-lt"/>
              </a:rPr>
              <a:t>Exodus &amp; Numbers Citations in Deuteronomy</a:t>
            </a:r>
            <a:br>
              <a:rPr lang="en-US" b="1" dirty="0">
                <a:latin typeface="+mn-lt"/>
              </a:rPr>
            </a:br>
            <a:endParaRPr lang="en-US" b="1" dirty="0">
              <a:latin typeface="+mn-lt"/>
            </a:endParaRPr>
          </a:p>
        </p:txBody>
      </p:sp>
      <p:sp>
        <p:nvSpPr>
          <p:cNvPr id="2" name="Subtitle 2">
            <a:extLst>
              <a:ext uri="{FF2B5EF4-FFF2-40B4-BE49-F238E27FC236}">
                <a16:creationId xmlns:a16="http://schemas.microsoft.com/office/drawing/2014/main" id="{F91E97AB-2894-0CB6-BFC0-7C05DE523C88}"/>
              </a:ext>
            </a:extLst>
          </p:cNvPr>
          <p:cNvSpPr txBox="1">
            <a:spLocks/>
          </p:cNvSpPr>
          <p:nvPr/>
        </p:nvSpPr>
        <p:spPr>
          <a:xfrm>
            <a:off x="285750" y="1301260"/>
            <a:ext cx="11620500" cy="5556740"/>
          </a:xfrm>
          <a:prstGeom prst="rect">
            <a:avLst/>
          </a:prstGeom>
          <a:no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u="sng" dirty="0"/>
              <a:t>Deuteronomy</a:t>
            </a:r>
            <a:r>
              <a:rPr lang="en-US" sz="3600" dirty="0"/>
              <a:t>				</a:t>
            </a:r>
            <a:r>
              <a:rPr lang="en-US" sz="3600" u="sng" dirty="0"/>
              <a:t>Law citations</a:t>
            </a:r>
            <a:endParaRPr lang="en-US" sz="3600" dirty="0"/>
          </a:p>
          <a:p>
            <a:r>
              <a:rPr lang="en-US" sz="3600" dirty="0"/>
              <a:t>	1:9-18			Ex.18:13-27; Num. 11:10-30 </a:t>
            </a:r>
            <a:br>
              <a:rPr lang="en-US" sz="3600" dirty="0"/>
            </a:br>
            <a:r>
              <a:rPr lang="en-US" sz="3600" dirty="0"/>
              <a:t>						appointing judges</a:t>
            </a:r>
          </a:p>
          <a:p>
            <a:r>
              <a:rPr lang="en-US" sz="3600" dirty="0"/>
              <a:t>	1:19-45			Numbers 13-14 Kadesh rebellion</a:t>
            </a:r>
            <a:br>
              <a:rPr lang="en-US" sz="3600" dirty="0"/>
            </a:br>
            <a:endParaRPr lang="en-US" sz="3600" dirty="0"/>
          </a:p>
          <a:p>
            <a:r>
              <a:rPr lang="en-US" sz="3600" dirty="0"/>
              <a:t>	5:6-21			Ex.20:1-17 Ten Commandments</a:t>
            </a:r>
          </a:p>
          <a:p>
            <a:r>
              <a:rPr lang="en-US" sz="3600" dirty="0"/>
              <a:t>	</a:t>
            </a:r>
            <a:r>
              <a:rPr lang="en-US" sz="3200" dirty="0"/>
              <a:t>In these (and many additional) citations, Moses applies the law 	to the Israelites’ current circumstances.  </a:t>
            </a:r>
          </a:p>
          <a:p>
            <a:r>
              <a:rPr lang="en-US" sz="3200" dirty="0"/>
              <a:t>	</a:t>
            </a:r>
          </a:p>
        </p:txBody>
      </p:sp>
    </p:spTree>
    <p:extLst>
      <p:ext uri="{BB962C8B-B14F-4D97-AF65-F5344CB8AC3E}">
        <p14:creationId xmlns:p14="http://schemas.microsoft.com/office/powerpoint/2010/main" val="666945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fade">
                                      <p:cBhvr>
                                        <p:cTn id="3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4D95C228-4DB0-062E-764D-D74103B15BD2}"/>
              </a:ext>
            </a:extLst>
          </p:cNvPr>
          <p:cNvSpPr>
            <a:spLocks noGrp="1"/>
          </p:cNvSpPr>
          <p:nvPr>
            <p:ph type="title"/>
          </p:nvPr>
        </p:nvSpPr>
        <p:spPr/>
        <p:txBody>
          <a:bodyPr>
            <a:noAutofit/>
          </a:bodyPr>
          <a:lstStyle/>
          <a:p>
            <a:r>
              <a:rPr lang="en-US" sz="6600" dirty="0">
                <a:latin typeface="+mn-lt"/>
              </a:rPr>
              <a:t>The Book of Deuteronomy</a:t>
            </a:r>
            <a:br>
              <a:rPr lang="en-US" sz="6600" dirty="0">
                <a:latin typeface="+mn-lt"/>
              </a:rPr>
            </a:br>
            <a:endParaRPr lang="en-US" sz="6600" dirty="0">
              <a:latin typeface="+mn-lt"/>
            </a:endParaRPr>
          </a:p>
        </p:txBody>
      </p:sp>
      <p:sp>
        <p:nvSpPr>
          <p:cNvPr id="3" name="Subtitle 2">
            <a:extLst>
              <a:ext uri="{FF2B5EF4-FFF2-40B4-BE49-F238E27FC236}">
                <a16:creationId xmlns:a16="http://schemas.microsoft.com/office/drawing/2014/main" id="{D47901F1-CACB-0A1C-6DD5-3E6050236CBD}"/>
              </a:ext>
            </a:extLst>
          </p:cNvPr>
          <p:cNvSpPr>
            <a:spLocks noGrp="1"/>
          </p:cNvSpPr>
          <p:nvPr>
            <p:ph idx="1"/>
          </p:nvPr>
        </p:nvSpPr>
        <p:spPr>
          <a:xfrm>
            <a:off x="539827" y="1825625"/>
            <a:ext cx="10813973" cy="4351338"/>
          </a:xfrm>
          <a:noFill/>
        </p:spPr>
        <p:txBody>
          <a:bodyPr>
            <a:noAutofit/>
          </a:bodyPr>
          <a:lstStyle/>
          <a:p>
            <a:r>
              <a:rPr lang="en-US" sz="5400" dirty="0"/>
              <a:t>“Deuteronomy… establishes the theological foundation for the books of history and prophesy to follow.”</a:t>
            </a:r>
            <a:br>
              <a:rPr lang="en-US" sz="5400" dirty="0"/>
            </a:br>
            <a:endParaRPr lang="en-US" sz="5400" dirty="0"/>
          </a:p>
        </p:txBody>
      </p:sp>
    </p:spTree>
    <p:extLst>
      <p:ext uri="{BB962C8B-B14F-4D97-AF65-F5344CB8AC3E}">
        <p14:creationId xmlns:p14="http://schemas.microsoft.com/office/powerpoint/2010/main" val="2116842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4D95C228-4DB0-062E-764D-D74103B15BD2}"/>
              </a:ext>
            </a:extLst>
          </p:cNvPr>
          <p:cNvSpPr>
            <a:spLocks noGrp="1"/>
          </p:cNvSpPr>
          <p:nvPr>
            <p:ph type="title"/>
          </p:nvPr>
        </p:nvSpPr>
        <p:spPr>
          <a:xfrm>
            <a:off x="176269" y="18255"/>
            <a:ext cx="11270255" cy="1325563"/>
          </a:xfrm>
        </p:spPr>
        <p:txBody>
          <a:bodyPr>
            <a:noAutofit/>
          </a:bodyPr>
          <a:lstStyle/>
          <a:p>
            <a:r>
              <a:rPr lang="en-US" sz="4000" b="1" dirty="0">
                <a:latin typeface="+mn-lt"/>
              </a:rPr>
              <a:t>Deuteronomy is foundational for OT Historical Books </a:t>
            </a:r>
          </a:p>
        </p:txBody>
      </p:sp>
      <p:sp>
        <p:nvSpPr>
          <p:cNvPr id="3" name="Subtitle 2">
            <a:extLst>
              <a:ext uri="{FF2B5EF4-FFF2-40B4-BE49-F238E27FC236}">
                <a16:creationId xmlns:a16="http://schemas.microsoft.com/office/drawing/2014/main" id="{D47901F1-CACB-0A1C-6DD5-3E6050236CBD}"/>
              </a:ext>
            </a:extLst>
          </p:cNvPr>
          <p:cNvSpPr>
            <a:spLocks noGrp="1"/>
          </p:cNvSpPr>
          <p:nvPr>
            <p:ph idx="1"/>
          </p:nvPr>
        </p:nvSpPr>
        <p:spPr>
          <a:xfrm>
            <a:off x="353458" y="1076478"/>
            <a:ext cx="11838542" cy="4949750"/>
          </a:xfrm>
          <a:noFill/>
        </p:spPr>
        <p:txBody>
          <a:bodyPr>
            <a:noAutofit/>
          </a:bodyPr>
          <a:lstStyle/>
          <a:p>
            <a:r>
              <a:rPr lang="en-US" sz="3600" u="sng" dirty="0"/>
              <a:t>Deuteronomy</a:t>
            </a:r>
            <a:r>
              <a:rPr lang="en-US" sz="3600" dirty="0"/>
              <a:t> 		</a:t>
            </a:r>
            <a:r>
              <a:rPr lang="en-US" sz="3600" u="sng" dirty="0"/>
              <a:t>OT Citations</a:t>
            </a:r>
            <a:br>
              <a:rPr lang="en-US" sz="3600" dirty="0"/>
            </a:br>
            <a:r>
              <a:rPr lang="en-US" sz="3600" dirty="0"/>
              <a:t>	5:32			</a:t>
            </a:r>
            <a:r>
              <a:rPr lang="en-US" sz="3600" b="1" dirty="0"/>
              <a:t>Joshua 1:5-9  Obey, don’t turn aside </a:t>
            </a:r>
          </a:p>
          <a:p>
            <a:r>
              <a:rPr lang="en-US" sz="3600" dirty="0"/>
              <a:t>	12:8		    	</a:t>
            </a:r>
            <a:r>
              <a:rPr lang="en-US" sz="3600" b="1" dirty="0"/>
              <a:t>Judges 17:6 To be right in one’s own eyes</a:t>
            </a:r>
          </a:p>
          <a:p>
            <a:r>
              <a:rPr lang="en-US" sz="3600" dirty="0"/>
              <a:t>	12:16		</a:t>
            </a:r>
            <a:r>
              <a:rPr lang="en-US" sz="3600" b="1" dirty="0"/>
              <a:t>2 Samuel 23:16-17	Blood = life</a:t>
            </a:r>
            <a:endParaRPr lang="en-US" sz="3600" dirty="0"/>
          </a:p>
          <a:p>
            <a:r>
              <a:rPr lang="en-US" sz="3600" dirty="0"/>
              <a:t>	17:17		</a:t>
            </a:r>
            <a:r>
              <a:rPr lang="en-US" sz="3600" b="1" dirty="0"/>
              <a:t>1 Samuel 8:5 A king like the nations</a:t>
            </a:r>
            <a:br>
              <a:rPr lang="en-US" sz="3600" b="1" dirty="0"/>
            </a:br>
            <a:r>
              <a:rPr lang="en-US" sz="3600" b="1" dirty="0"/>
              <a:t>				1 Kings 11:2-4  Turning Solomon’s heart</a:t>
            </a:r>
          </a:p>
          <a:p>
            <a:r>
              <a:rPr lang="en-US" sz="3600" dirty="0"/>
              <a:t>	20:1-20</a:t>
            </a:r>
            <a:r>
              <a:rPr lang="en-US" sz="3600" b="1" dirty="0"/>
              <a:t>		Joshua’s conquest of Canaan</a:t>
            </a:r>
          </a:p>
          <a:p>
            <a:r>
              <a:rPr lang="en-US" sz="3600" dirty="0"/>
              <a:t>	32:39		</a:t>
            </a:r>
            <a:r>
              <a:rPr lang="en-US" sz="3600" b="1" dirty="0"/>
              <a:t>1 Samuel 2:6  The Lord’s sovereignty </a:t>
            </a:r>
            <a:endParaRPr lang="en-US" sz="3600" dirty="0"/>
          </a:p>
        </p:txBody>
      </p:sp>
    </p:spTree>
    <p:extLst>
      <p:ext uri="{BB962C8B-B14F-4D97-AF65-F5344CB8AC3E}">
        <p14:creationId xmlns:p14="http://schemas.microsoft.com/office/powerpoint/2010/main" val="3405651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4D95C228-4DB0-062E-764D-D74103B15BD2}"/>
              </a:ext>
            </a:extLst>
          </p:cNvPr>
          <p:cNvSpPr>
            <a:spLocks noGrp="1"/>
          </p:cNvSpPr>
          <p:nvPr>
            <p:ph type="title"/>
          </p:nvPr>
        </p:nvSpPr>
        <p:spPr>
          <a:xfrm>
            <a:off x="330506" y="365125"/>
            <a:ext cx="11023294" cy="1325563"/>
          </a:xfrm>
        </p:spPr>
        <p:txBody>
          <a:bodyPr>
            <a:noAutofit/>
          </a:bodyPr>
          <a:lstStyle/>
          <a:p>
            <a:r>
              <a:rPr lang="en-US" b="1" dirty="0">
                <a:latin typeface="+mn-lt"/>
              </a:rPr>
              <a:t>Deuteronomy is foundational for OT Prophets</a:t>
            </a:r>
            <a:br>
              <a:rPr lang="en-US" b="1" dirty="0">
                <a:latin typeface="+mn-lt"/>
              </a:rPr>
            </a:br>
            <a:endParaRPr lang="en-US" dirty="0">
              <a:latin typeface="+mn-lt"/>
            </a:endParaRPr>
          </a:p>
        </p:txBody>
      </p:sp>
      <p:sp>
        <p:nvSpPr>
          <p:cNvPr id="3" name="Subtitle 2">
            <a:extLst>
              <a:ext uri="{FF2B5EF4-FFF2-40B4-BE49-F238E27FC236}">
                <a16:creationId xmlns:a16="http://schemas.microsoft.com/office/drawing/2014/main" id="{D47901F1-CACB-0A1C-6DD5-3E6050236CBD}"/>
              </a:ext>
            </a:extLst>
          </p:cNvPr>
          <p:cNvSpPr>
            <a:spLocks noGrp="1"/>
          </p:cNvSpPr>
          <p:nvPr>
            <p:ph idx="1"/>
          </p:nvPr>
        </p:nvSpPr>
        <p:spPr>
          <a:xfrm>
            <a:off x="88136" y="1253330"/>
            <a:ext cx="11942283" cy="5604669"/>
          </a:xfrm>
          <a:noFill/>
        </p:spPr>
        <p:txBody>
          <a:bodyPr vert="horz" lIns="91440" tIns="45720" rIns="91440" bIns="45720" rtlCol="0">
            <a:noAutofit/>
          </a:bodyPr>
          <a:lstStyle/>
          <a:p>
            <a:r>
              <a:rPr lang="en-US" sz="3600" u="sng" dirty="0">
                <a:latin typeface="+mj-lt"/>
              </a:rPr>
              <a:t>Deuteronomy</a:t>
            </a:r>
            <a:r>
              <a:rPr lang="en-US" sz="3600" dirty="0">
                <a:latin typeface="+mj-lt"/>
              </a:rPr>
              <a:t> 		</a:t>
            </a:r>
            <a:r>
              <a:rPr lang="en-US" sz="3600" u="sng" dirty="0">
                <a:latin typeface="+mj-lt"/>
              </a:rPr>
              <a:t>Prophetic passages</a:t>
            </a:r>
            <a:br>
              <a:rPr lang="en-US" sz="3600" dirty="0">
                <a:latin typeface="+mj-lt"/>
              </a:rPr>
            </a:br>
            <a:r>
              <a:rPr lang="en-US" sz="3600" dirty="0">
                <a:latin typeface="+mj-lt"/>
              </a:rPr>
              <a:t>	</a:t>
            </a:r>
            <a:r>
              <a:rPr lang="en-US" sz="3600" b="1" dirty="0">
                <a:latin typeface="+mj-lt"/>
              </a:rPr>
              <a:t>6:16</a:t>
            </a:r>
            <a:r>
              <a:rPr lang="en-US" sz="3600" dirty="0">
                <a:latin typeface="+mj-lt"/>
              </a:rPr>
              <a:t>			</a:t>
            </a:r>
            <a:r>
              <a:rPr lang="en-US" sz="3600" b="1" dirty="0">
                <a:latin typeface="+mj-lt"/>
              </a:rPr>
              <a:t>Isaiah 7:12  Do not test the Lord </a:t>
            </a:r>
          </a:p>
          <a:p>
            <a:r>
              <a:rPr lang="en-US" sz="3600" b="1" dirty="0">
                <a:latin typeface="+mj-lt"/>
              </a:rPr>
              <a:t>	7:9			Daniel 9:4  The Lord’s covenant faithfulness</a:t>
            </a:r>
          </a:p>
          <a:p>
            <a:r>
              <a:rPr lang="en-US" sz="3600" b="1" dirty="0">
                <a:latin typeface="+mj-lt"/>
              </a:rPr>
              <a:t>	8:12-14		Hosea 13:6  Satisfied, proud, forget</a:t>
            </a:r>
          </a:p>
          <a:p>
            <a:r>
              <a:rPr lang="en-US" sz="3600" b="1" dirty="0">
                <a:latin typeface="+mj-lt"/>
              </a:rPr>
              <a:t>	12:2</a:t>
            </a:r>
            <a:r>
              <a:rPr lang="en-US" sz="3600" dirty="0">
                <a:latin typeface="+mj-lt"/>
              </a:rPr>
              <a:t>			</a:t>
            </a:r>
            <a:r>
              <a:rPr lang="en-US" sz="3600" b="1" dirty="0">
                <a:latin typeface="+mj-lt"/>
              </a:rPr>
              <a:t>Hosea 4:13  Sacrifices on every hill</a:t>
            </a:r>
            <a:r>
              <a:rPr lang="en-US" sz="3600" dirty="0">
                <a:latin typeface="+mj-lt"/>
              </a:rPr>
              <a:t> </a:t>
            </a:r>
          </a:p>
          <a:p>
            <a:r>
              <a:rPr lang="en-US" sz="3600" b="1" dirty="0">
                <a:latin typeface="+mj-lt"/>
              </a:rPr>
              <a:t>	15:1,12		Jeremiah 34:14   Releasing slaves</a:t>
            </a:r>
            <a:r>
              <a:rPr lang="en-US" sz="3600" dirty="0">
                <a:latin typeface="+mj-lt"/>
              </a:rPr>
              <a:t> </a:t>
            </a:r>
            <a:endParaRPr lang="en-US" sz="3600" b="1" dirty="0">
              <a:latin typeface="+mj-lt"/>
            </a:endParaRPr>
          </a:p>
          <a:p>
            <a:r>
              <a:rPr lang="en-US" sz="3600" b="1" dirty="0">
                <a:latin typeface="+mj-lt"/>
              </a:rPr>
              <a:t>	24:1			Malachi 2:16   Divorce and remarriage </a:t>
            </a:r>
            <a:endParaRPr lang="en-US" sz="3600" dirty="0">
              <a:latin typeface="+mj-lt"/>
            </a:endParaRPr>
          </a:p>
          <a:p>
            <a:r>
              <a:rPr lang="en-US" sz="3600" b="1" dirty="0">
                <a:latin typeface="+mj-lt"/>
              </a:rPr>
              <a:t>	29:1			Jeremiah 31:31-34   The New Covenant </a:t>
            </a:r>
            <a:endParaRPr lang="en-US" sz="3600" b="1" u="sng" dirty="0">
              <a:latin typeface="+mj-lt"/>
            </a:endParaRPr>
          </a:p>
        </p:txBody>
      </p:sp>
    </p:spTree>
    <p:extLst>
      <p:ext uri="{BB962C8B-B14F-4D97-AF65-F5344CB8AC3E}">
        <p14:creationId xmlns:p14="http://schemas.microsoft.com/office/powerpoint/2010/main" val="2649482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4D95C228-4DB0-062E-764D-D74103B15BD2}"/>
              </a:ext>
            </a:extLst>
          </p:cNvPr>
          <p:cNvSpPr>
            <a:spLocks noGrp="1"/>
          </p:cNvSpPr>
          <p:nvPr>
            <p:ph type="title"/>
          </p:nvPr>
        </p:nvSpPr>
        <p:spPr>
          <a:xfrm>
            <a:off x="484742" y="-25649"/>
            <a:ext cx="11067361" cy="1067068"/>
          </a:xfrm>
        </p:spPr>
        <p:txBody>
          <a:bodyPr>
            <a:noAutofit/>
          </a:bodyPr>
          <a:lstStyle/>
          <a:p>
            <a:r>
              <a:rPr lang="en-US" sz="4200" b="1" dirty="0">
                <a:latin typeface="+mn-lt"/>
              </a:rPr>
              <a:t>Deuteronomy foundational in Psalms &amp; Proverbs</a:t>
            </a:r>
          </a:p>
        </p:txBody>
      </p:sp>
      <p:sp>
        <p:nvSpPr>
          <p:cNvPr id="3" name="Subtitle 2">
            <a:extLst>
              <a:ext uri="{FF2B5EF4-FFF2-40B4-BE49-F238E27FC236}">
                <a16:creationId xmlns:a16="http://schemas.microsoft.com/office/drawing/2014/main" id="{D47901F1-CACB-0A1C-6DD5-3E6050236CBD}"/>
              </a:ext>
            </a:extLst>
          </p:cNvPr>
          <p:cNvSpPr>
            <a:spLocks noGrp="1"/>
          </p:cNvSpPr>
          <p:nvPr>
            <p:ph idx="1"/>
          </p:nvPr>
        </p:nvSpPr>
        <p:spPr>
          <a:xfrm>
            <a:off x="352539" y="1041419"/>
            <a:ext cx="12015730" cy="4351338"/>
          </a:xfrm>
          <a:noFill/>
        </p:spPr>
        <p:txBody>
          <a:bodyPr vert="horz" lIns="91440" tIns="45720" rIns="91440" bIns="45720" rtlCol="0">
            <a:noAutofit/>
          </a:bodyPr>
          <a:lstStyle/>
          <a:p>
            <a:r>
              <a:rPr lang="en-US" sz="4000" dirty="0"/>
              <a:t>Ps 1:1			Walk, sit, stand</a:t>
            </a:r>
          </a:p>
          <a:p>
            <a:r>
              <a:rPr lang="en-US" sz="4000" dirty="0"/>
              <a:t>Ps 81:9-10		Have no other gods</a:t>
            </a:r>
          </a:p>
          <a:p>
            <a:r>
              <a:rPr lang="en-US" sz="4000" dirty="0"/>
              <a:t>Ps 106:24-26	Rebellion in the wilderness</a:t>
            </a:r>
          </a:p>
          <a:p>
            <a:r>
              <a:rPr lang="en-US" sz="4000" dirty="0"/>
              <a:t>Ps 106:32		The sin of Moses</a:t>
            </a:r>
          </a:p>
          <a:p>
            <a:r>
              <a:rPr lang="en-US" sz="4000" dirty="0"/>
              <a:t>Ps 135:10-11	Smiting </a:t>
            </a:r>
            <a:r>
              <a:rPr lang="en-US" sz="4000" dirty="0" err="1"/>
              <a:t>Sihon</a:t>
            </a:r>
            <a:r>
              <a:rPr lang="en-US" sz="4000" dirty="0"/>
              <a:t> &amp; Og  	</a:t>
            </a:r>
          </a:p>
          <a:p>
            <a:r>
              <a:rPr lang="en-US" sz="4000" dirty="0"/>
              <a:t>Ps 136:12		Mighty hand and outstretched arm</a:t>
            </a:r>
            <a:br>
              <a:rPr lang="en-US" sz="4000" dirty="0"/>
            </a:br>
            <a:r>
              <a:rPr lang="en-US" sz="4000" dirty="0"/>
              <a:t>Prov 3:1-3, 21-24; 9:20-23; 7:1-3:</a:t>
            </a:r>
            <a:br>
              <a:rPr lang="en-US" sz="4000" dirty="0"/>
            </a:br>
            <a:r>
              <a:rPr lang="en-US" sz="4000" dirty="0"/>
              <a:t>			Teaching the next generation</a:t>
            </a:r>
          </a:p>
          <a:p>
            <a:r>
              <a:rPr lang="en-US" sz="3600" dirty="0"/>
              <a:t> </a:t>
            </a:r>
          </a:p>
        </p:txBody>
      </p:sp>
    </p:spTree>
    <p:extLst>
      <p:ext uri="{BB962C8B-B14F-4D97-AF65-F5344CB8AC3E}">
        <p14:creationId xmlns:p14="http://schemas.microsoft.com/office/powerpoint/2010/main" val="2117088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4D95C228-4DB0-062E-764D-D74103B15BD2}"/>
              </a:ext>
            </a:extLst>
          </p:cNvPr>
          <p:cNvSpPr>
            <a:spLocks noGrp="1"/>
          </p:cNvSpPr>
          <p:nvPr>
            <p:ph type="title"/>
          </p:nvPr>
        </p:nvSpPr>
        <p:spPr>
          <a:xfrm>
            <a:off x="132202" y="365125"/>
            <a:ext cx="11221598" cy="1325563"/>
          </a:xfrm>
        </p:spPr>
        <p:txBody>
          <a:bodyPr>
            <a:noAutofit/>
          </a:bodyPr>
          <a:lstStyle/>
          <a:p>
            <a:r>
              <a:rPr lang="en-US" sz="5400" b="1" u="sng" dirty="0">
                <a:latin typeface="+mn-lt"/>
              </a:rPr>
              <a:t>Deuteronomy in the New Testament</a:t>
            </a:r>
            <a:br>
              <a:rPr lang="en-US" sz="5400" b="1" u="sng" dirty="0">
                <a:latin typeface="+mn-lt"/>
              </a:rPr>
            </a:br>
            <a:endParaRPr lang="en-US" sz="5400" u="sng" dirty="0">
              <a:latin typeface="+mn-lt"/>
            </a:endParaRPr>
          </a:p>
        </p:txBody>
      </p:sp>
      <p:sp>
        <p:nvSpPr>
          <p:cNvPr id="3" name="Subtitle 2">
            <a:extLst>
              <a:ext uri="{FF2B5EF4-FFF2-40B4-BE49-F238E27FC236}">
                <a16:creationId xmlns:a16="http://schemas.microsoft.com/office/drawing/2014/main" id="{D47901F1-CACB-0A1C-6DD5-3E6050236CBD}"/>
              </a:ext>
            </a:extLst>
          </p:cNvPr>
          <p:cNvSpPr>
            <a:spLocks noGrp="1"/>
          </p:cNvSpPr>
          <p:nvPr>
            <p:ph idx="1"/>
          </p:nvPr>
        </p:nvSpPr>
        <p:spPr>
          <a:xfrm>
            <a:off x="396607" y="1024569"/>
            <a:ext cx="11435509" cy="5244029"/>
          </a:xfrm>
          <a:noFill/>
        </p:spPr>
        <p:txBody>
          <a:bodyPr vert="horz" lIns="91440" tIns="45720" rIns="91440" bIns="45720" rtlCol="0">
            <a:noAutofit/>
          </a:bodyPr>
          <a:lstStyle/>
          <a:p>
            <a:r>
              <a:rPr lang="en-US" sz="4000" dirty="0"/>
              <a:t>One of the scribes…asked him, “which commandment is the most important of all?”  Jesus answered, “The most important is, ‘Hear, O Israel: The Lord our God, the Lord is one. And you shall love the Lord your God with all your heart and with all your soul and with all your mind and with all your strength…’” </a:t>
            </a:r>
          </a:p>
          <a:p>
            <a:r>
              <a:rPr lang="en-US" sz="4000" dirty="0"/>
              <a:t>—Mark 12:28-31 (quoting Deuteronomy 6:4-5)</a:t>
            </a:r>
          </a:p>
        </p:txBody>
      </p:sp>
    </p:spTree>
    <p:extLst>
      <p:ext uri="{BB962C8B-B14F-4D97-AF65-F5344CB8AC3E}">
        <p14:creationId xmlns:p14="http://schemas.microsoft.com/office/powerpoint/2010/main" val="2627521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4D95C228-4DB0-062E-764D-D74103B15BD2}"/>
              </a:ext>
            </a:extLst>
          </p:cNvPr>
          <p:cNvSpPr>
            <a:spLocks noGrp="1"/>
          </p:cNvSpPr>
          <p:nvPr>
            <p:ph type="title"/>
          </p:nvPr>
        </p:nvSpPr>
        <p:spPr>
          <a:xfrm>
            <a:off x="132202" y="365125"/>
            <a:ext cx="11221598" cy="1325563"/>
          </a:xfrm>
        </p:spPr>
        <p:txBody>
          <a:bodyPr>
            <a:noAutofit/>
          </a:bodyPr>
          <a:lstStyle/>
          <a:p>
            <a:r>
              <a:rPr lang="en-US" sz="5400" b="1" u="sng" dirty="0">
                <a:latin typeface="+mn-lt"/>
              </a:rPr>
              <a:t>Deuteronomy in the New Testament</a:t>
            </a:r>
            <a:br>
              <a:rPr lang="en-US" sz="5400" b="1" dirty="0">
                <a:latin typeface="+mn-lt"/>
              </a:rPr>
            </a:br>
            <a:endParaRPr lang="en-US" sz="5400" dirty="0">
              <a:latin typeface="+mn-lt"/>
            </a:endParaRPr>
          </a:p>
        </p:txBody>
      </p:sp>
      <p:sp>
        <p:nvSpPr>
          <p:cNvPr id="3" name="Subtitle 2">
            <a:extLst>
              <a:ext uri="{FF2B5EF4-FFF2-40B4-BE49-F238E27FC236}">
                <a16:creationId xmlns:a16="http://schemas.microsoft.com/office/drawing/2014/main" id="{D47901F1-CACB-0A1C-6DD5-3E6050236CBD}"/>
              </a:ext>
            </a:extLst>
          </p:cNvPr>
          <p:cNvSpPr>
            <a:spLocks noGrp="1"/>
          </p:cNvSpPr>
          <p:nvPr>
            <p:ph idx="1"/>
          </p:nvPr>
        </p:nvSpPr>
        <p:spPr>
          <a:xfrm>
            <a:off x="0" y="1690688"/>
            <a:ext cx="11435509" cy="3767768"/>
          </a:xfrm>
          <a:noFill/>
        </p:spPr>
        <p:txBody>
          <a:bodyPr vert="horz" lIns="91440" tIns="45720" rIns="91440" bIns="45720" rtlCol="0">
            <a:noAutofit/>
          </a:bodyPr>
          <a:lstStyle/>
          <a:p>
            <a:pPr algn="ctr"/>
            <a:r>
              <a:rPr lang="en-US" sz="5400" b="1" dirty="0"/>
              <a:t>Read Matthew 4:1-11 (or Luke 4:1-12) </a:t>
            </a:r>
            <a:br>
              <a:rPr lang="en-US" sz="5400" b="1" dirty="0"/>
            </a:br>
            <a:r>
              <a:rPr lang="en-US" sz="5400" b="1" dirty="0"/>
              <a:t>Then compare with: </a:t>
            </a:r>
            <a:br>
              <a:rPr lang="en-US" sz="5400" b="1" dirty="0"/>
            </a:br>
            <a:r>
              <a:rPr lang="en-US" sz="5400" b="1" dirty="0"/>
              <a:t>Deuteronomy 6:4-16 </a:t>
            </a:r>
            <a:br>
              <a:rPr lang="en-US" sz="5400" b="1" dirty="0"/>
            </a:br>
            <a:r>
              <a:rPr lang="en-US" sz="5400" b="1" dirty="0"/>
              <a:t>&amp;</a:t>
            </a:r>
            <a:br>
              <a:rPr lang="en-US" sz="5400" b="1" dirty="0"/>
            </a:br>
            <a:r>
              <a:rPr lang="en-US" sz="5400" b="1" dirty="0"/>
              <a:t>Deuteronomy 8:1-3 </a:t>
            </a:r>
          </a:p>
        </p:txBody>
      </p:sp>
    </p:spTree>
    <p:extLst>
      <p:ext uri="{BB962C8B-B14F-4D97-AF65-F5344CB8AC3E}">
        <p14:creationId xmlns:p14="http://schemas.microsoft.com/office/powerpoint/2010/main" val="2202313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47901F1-CACB-0A1C-6DD5-3E6050236CBD}"/>
              </a:ext>
            </a:extLst>
          </p:cNvPr>
          <p:cNvSpPr>
            <a:spLocks noGrp="1"/>
          </p:cNvSpPr>
          <p:nvPr>
            <p:ph idx="1"/>
          </p:nvPr>
        </p:nvSpPr>
        <p:spPr>
          <a:xfrm>
            <a:off x="279094" y="1266939"/>
            <a:ext cx="11633812" cy="5031209"/>
          </a:xfrm>
          <a:noFill/>
        </p:spPr>
        <p:txBody>
          <a:bodyPr vert="horz" lIns="91440" tIns="45720" rIns="91440" bIns="45720" rtlCol="0">
            <a:noAutofit/>
          </a:bodyPr>
          <a:lstStyle/>
          <a:p>
            <a:r>
              <a:rPr lang="en-US" sz="4400" b="1" dirty="0"/>
              <a:t>Jesus is tempted by Satan </a:t>
            </a:r>
            <a:br>
              <a:rPr lang="en-US" sz="4400" b="1" dirty="0"/>
            </a:br>
            <a:r>
              <a:rPr lang="en-US" sz="4400" b="1" u="sng" dirty="0"/>
              <a:t>in Matthew 4:1-11 (~ Luke 4:1-12)</a:t>
            </a:r>
          </a:p>
          <a:p>
            <a:r>
              <a:rPr lang="en-US" sz="4400" b="1" dirty="0"/>
              <a:t>Not by bread alone: Deuteronomy 8:3</a:t>
            </a:r>
          </a:p>
          <a:p>
            <a:r>
              <a:rPr lang="en-US" sz="4400" b="1" dirty="0"/>
              <a:t>Don’t test the Lord: Deuteronomy 6:16</a:t>
            </a:r>
          </a:p>
          <a:p>
            <a:r>
              <a:rPr lang="en-US" sz="4400" b="1" dirty="0"/>
              <a:t>Worship the Lord alone: Deuteronomy 6:4,13-14</a:t>
            </a:r>
            <a:endParaRPr lang="en-US" sz="4400" b="1" u="sng" dirty="0"/>
          </a:p>
        </p:txBody>
      </p:sp>
      <p:sp>
        <p:nvSpPr>
          <p:cNvPr id="2" name="Subtitle 2">
            <a:extLst>
              <a:ext uri="{FF2B5EF4-FFF2-40B4-BE49-F238E27FC236}">
                <a16:creationId xmlns:a16="http://schemas.microsoft.com/office/drawing/2014/main" id="{671B81F8-796E-1798-633D-5C0EFB824002}"/>
              </a:ext>
            </a:extLst>
          </p:cNvPr>
          <p:cNvSpPr txBox="1">
            <a:spLocks/>
          </p:cNvSpPr>
          <p:nvPr/>
        </p:nvSpPr>
        <p:spPr>
          <a:xfrm>
            <a:off x="517792" y="242772"/>
            <a:ext cx="11221598"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sz="5400" b="1" u="sng">
                <a:latin typeface="+mn-lt"/>
              </a:rPr>
              <a:t>Deuteronomy in the New Testament</a:t>
            </a:r>
            <a:br>
              <a:rPr lang="en-US" sz="5400" b="1">
                <a:latin typeface="+mn-lt"/>
              </a:rPr>
            </a:br>
            <a:endParaRPr lang="en-US" sz="5400" dirty="0">
              <a:latin typeface="+mn-lt"/>
            </a:endParaRPr>
          </a:p>
        </p:txBody>
      </p:sp>
    </p:spTree>
    <p:extLst>
      <p:ext uri="{BB962C8B-B14F-4D97-AF65-F5344CB8AC3E}">
        <p14:creationId xmlns:p14="http://schemas.microsoft.com/office/powerpoint/2010/main" val="1507444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47901F1-CACB-0A1C-6DD5-3E6050236CBD}"/>
              </a:ext>
            </a:extLst>
          </p:cNvPr>
          <p:cNvSpPr>
            <a:spLocks noGrp="1"/>
          </p:cNvSpPr>
          <p:nvPr>
            <p:ph idx="1"/>
          </p:nvPr>
        </p:nvSpPr>
        <p:spPr>
          <a:xfrm>
            <a:off x="279094" y="913395"/>
            <a:ext cx="11633812" cy="5031209"/>
          </a:xfrm>
          <a:noFill/>
        </p:spPr>
        <p:txBody>
          <a:bodyPr vert="horz" lIns="91440" tIns="45720" rIns="91440" bIns="45720" rtlCol="0">
            <a:noAutofit/>
          </a:bodyPr>
          <a:lstStyle/>
          <a:p>
            <a:r>
              <a:rPr lang="en-US" sz="4400" dirty="0"/>
              <a:t>The arrival of the people of God to a place and time of reflection and recommitment: what has the Lord done and what will they therefore do?</a:t>
            </a:r>
          </a:p>
          <a:p>
            <a:r>
              <a:rPr lang="en-US" sz="4400" dirty="0"/>
              <a:t>A call to reflect on their identity as God’s treasure, as separate from the world, as a people characterized by their love for God, concern and care for others, and radical obedience to Torah.   </a:t>
            </a:r>
          </a:p>
        </p:txBody>
      </p:sp>
      <p:sp>
        <p:nvSpPr>
          <p:cNvPr id="2" name="Subtitle 2">
            <a:extLst>
              <a:ext uri="{FF2B5EF4-FFF2-40B4-BE49-F238E27FC236}">
                <a16:creationId xmlns:a16="http://schemas.microsoft.com/office/drawing/2014/main" id="{671B81F8-796E-1798-633D-5C0EFB824002}"/>
              </a:ext>
            </a:extLst>
          </p:cNvPr>
          <p:cNvSpPr txBox="1">
            <a:spLocks/>
          </p:cNvSpPr>
          <p:nvPr/>
        </p:nvSpPr>
        <p:spPr>
          <a:xfrm>
            <a:off x="517792" y="242772"/>
            <a:ext cx="11221598"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sz="5400" b="1" u="sng" dirty="0">
                <a:latin typeface="+mn-lt"/>
              </a:rPr>
              <a:t>Session #2 Conclusions</a:t>
            </a:r>
            <a:br>
              <a:rPr lang="en-US" sz="5400" b="1" dirty="0">
                <a:latin typeface="+mn-lt"/>
              </a:rPr>
            </a:br>
            <a:endParaRPr lang="en-US" sz="5400" dirty="0">
              <a:latin typeface="+mn-lt"/>
            </a:endParaRPr>
          </a:p>
        </p:txBody>
      </p:sp>
    </p:spTree>
    <p:extLst>
      <p:ext uri="{BB962C8B-B14F-4D97-AF65-F5344CB8AC3E}">
        <p14:creationId xmlns:p14="http://schemas.microsoft.com/office/powerpoint/2010/main" val="273493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47901F1-CACB-0A1C-6DD5-3E6050236CBD}"/>
              </a:ext>
            </a:extLst>
          </p:cNvPr>
          <p:cNvSpPr>
            <a:spLocks noGrp="1"/>
          </p:cNvSpPr>
          <p:nvPr>
            <p:ph idx="1"/>
          </p:nvPr>
        </p:nvSpPr>
        <p:spPr>
          <a:xfrm>
            <a:off x="279094" y="913395"/>
            <a:ext cx="11836706" cy="5031209"/>
          </a:xfrm>
          <a:noFill/>
        </p:spPr>
        <p:txBody>
          <a:bodyPr vert="horz" lIns="91440" tIns="45720" rIns="91440" bIns="45720" rtlCol="0">
            <a:noAutofit/>
          </a:bodyPr>
          <a:lstStyle/>
          <a:p>
            <a:endParaRPr lang="en-US" sz="2000" dirty="0"/>
          </a:p>
          <a:p>
            <a:r>
              <a:rPr lang="en-US" sz="3000" dirty="0"/>
              <a:t>Arnold, Bill T.  </a:t>
            </a:r>
            <a:r>
              <a:rPr lang="en-US" sz="3000" i="1" dirty="0"/>
              <a:t>The Book of Deuteronomy, Chapters 1-11</a:t>
            </a:r>
            <a:r>
              <a:rPr lang="en-US" sz="3000" dirty="0"/>
              <a:t> (NICOT, 2022)</a:t>
            </a:r>
          </a:p>
          <a:p>
            <a:r>
              <a:rPr lang="en-US" sz="3000" dirty="0"/>
              <a:t>Campbell, A.F. &amp; Mark O’Brien.  </a:t>
            </a:r>
            <a:r>
              <a:rPr lang="en-US" sz="3000" i="1" dirty="0"/>
              <a:t>Unfolding the Deuteronomistic History</a:t>
            </a:r>
            <a:r>
              <a:rPr lang="en-US" sz="3000" dirty="0"/>
              <a:t> 	(Fortress, 2000)  </a:t>
            </a:r>
          </a:p>
          <a:p>
            <a:r>
              <a:rPr lang="en-US" sz="3000" dirty="0"/>
              <a:t>Hays, Richard B.  </a:t>
            </a:r>
            <a:r>
              <a:rPr lang="en-US" sz="3000" i="1" dirty="0"/>
              <a:t>Echoes of Scripture in the Gospels</a:t>
            </a:r>
            <a:r>
              <a:rPr lang="en-US" sz="3000" dirty="0"/>
              <a:t> (Baylor, 2016)</a:t>
            </a:r>
          </a:p>
          <a:p>
            <a:r>
              <a:rPr lang="en-US" sz="3000" dirty="0" err="1"/>
              <a:t>Schnittjer</a:t>
            </a:r>
            <a:r>
              <a:rPr lang="en-US" sz="3000" dirty="0"/>
              <a:t>, G.E.  </a:t>
            </a:r>
            <a:r>
              <a:rPr lang="en-US" sz="3000" i="1" dirty="0"/>
              <a:t>Old Testament Use of Old Testament</a:t>
            </a:r>
            <a:r>
              <a:rPr lang="en-US" sz="3000" dirty="0"/>
              <a:t> (Zondervan, 2021)</a:t>
            </a:r>
          </a:p>
          <a:p>
            <a:r>
              <a:rPr lang="en-US" sz="3000" dirty="0"/>
              <a:t>Wright, Christopher J.H. </a:t>
            </a:r>
            <a:r>
              <a:rPr lang="en-US" sz="3000" i="1" dirty="0"/>
              <a:t>Salvation Belongs to Our God: Celebrating the 	Bible’s Central Story</a:t>
            </a:r>
            <a:r>
              <a:rPr lang="en-US" sz="3000" dirty="0"/>
              <a:t> (IV Academic, 2007) </a:t>
            </a:r>
            <a:br>
              <a:rPr lang="en-US" sz="3000" dirty="0"/>
            </a:br>
            <a:endParaRPr lang="en-US" sz="3000" dirty="0"/>
          </a:p>
        </p:txBody>
      </p:sp>
      <p:sp>
        <p:nvSpPr>
          <p:cNvPr id="2" name="Subtitle 2">
            <a:extLst>
              <a:ext uri="{FF2B5EF4-FFF2-40B4-BE49-F238E27FC236}">
                <a16:creationId xmlns:a16="http://schemas.microsoft.com/office/drawing/2014/main" id="{671B81F8-796E-1798-633D-5C0EFB824002}"/>
              </a:ext>
            </a:extLst>
          </p:cNvPr>
          <p:cNvSpPr txBox="1">
            <a:spLocks/>
          </p:cNvSpPr>
          <p:nvPr/>
        </p:nvSpPr>
        <p:spPr>
          <a:xfrm>
            <a:off x="485201" y="414223"/>
            <a:ext cx="11221598" cy="84307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sz="5400" b="1" u="sng" dirty="0">
                <a:latin typeface="+mn-lt"/>
              </a:rPr>
              <a:t>Sources for Session #2</a:t>
            </a:r>
            <a:br>
              <a:rPr lang="en-US" sz="5400" b="1" dirty="0">
                <a:latin typeface="+mn-lt"/>
              </a:rPr>
            </a:br>
            <a:endParaRPr lang="en-US" sz="5400" dirty="0">
              <a:latin typeface="+mn-lt"/>
            </a:endParaRPr>
          </a:p>
        </p:txBody>
      </p:sp>
    </p:spTree>
    <p:extLst>
      <p:ext uri="{BB962C8B-B14F-4D97-AF65-F5344CB8AC3E}">
        <p14:creationId xmlns:p14="http://schemas.microsoft.com/office/powerpoint/2010/main" val="1500631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1E4D1AD-448C-AAAC-B3CF-4F5471EDAB00}"/>
              </a:ext>
            </a:extLst>
          </p:cNvPr>
          <p:cNvSpPr>
            <a:spLocks noGrp="1"/>
          </p:cNvSpPr>
          <p:nvPr>
            <p:ph type="ctrTitle"/>
          </p:nvPr>
        </p:nvSpPr>
        <p:spPr>
          <a:xfrm>
            <a:off x="1193494" y="3429000"/>
            <a:ext cx="9144000" cy="2387600"/>
          </a:xfrm>
        </p:spPr>
        <p:txBody>
          <a:bodyPr>
            <a:normAutofit fontScale="90000"/>
          </a:bodyPr>
          <a:lstStyle/>
          <a:p>
            <a:r>
              <a:rPr lang="en-US" b="1" i="0" dirty="0">
                <a:effectLst/>
                <a:latin typeface="+mn-lt"/>
              </a:rPr>
              <a:t>For it is no empty word for you, but your very life, and by this word you shall live long in the land that you are going over the Jordan to possess.</a:t>
            </a:r>
            <a:br>
              <a:rPr lang="en-US" b="1" i="0" dirty="0">
                <a:effectLst/>
                <a:latin typeface="+mn-lt"/>
              </a:rPr>
            </a:br>
            <a:br>
              <a:rPr lang="en-US" b="1" i="0" dirty="0">
                <a:effectLst/>
                <a:latin typeface="+mn-lt"/>
              </a:rPr>
            </a:br>
            <a:r>
              <a:rPr lang="en-US" b="1" i="0" dirty="0">
                <a:effectLst/>
                <a:latin typeface="+mn-lt"/>
              </a:rPr>
              <a:t>Deuteronomy 32:47 ESV</a:t>
            </a:r>
            <a:endParaRPr lang="en-US" b="1" i="1" dirty="0">
              <a:latin typeface="+mn-lt"/>
            </a:endParaRPr>
          </a:p>
        </p:txBody>
      </p:sp>
    </p:spTree>
    <p:extLst>
      <p:ext uri="{BB962C8B-B14F-4D97-AF65-F5344CB8AC3E}">
        <p14:creationId xmlns:p14="http://schemas.microsoft.com/office/powerpoint/2010/main" val="20189593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B1517558-7E46-67DF-6462-598C1118410A}"/>
              </a:ext>
            </a:extLst>
          </p:cNvPr>
          <p:cNvSpPr>
            <a:spLocks noGrp="1"/>
          </p:cNvSpPr>
          <p:nvPr>
            <p:ph type="ctrTitle"/>
          </p:nvPr>
        </p:nvSpPr>
        <p:spPr>
          <a:xfrm>
            <a:off x="1446882" y="108811"/>
            <a:ext cx="9144000" cy="2387600"/>
          </a:xfrm>
        </p:spPr>
        <p:txBody>
          <a:bodyPr/>
          <a:lstStyle/>
          <a:p>
            <a:r>
              <a:rPr lang="en-US" sz="6000" dirty="0"/>
              <a:t>Where do we go from here?</a:t>
            </a:r>
            <a:endParaRPr lang="en-US" dirty="0"/>
          </a:p>
        </p:txBody>
      </p:sp>
      <p:sp>
        <p:nvSpPr>
          <p:cNvPr id="3" name="Subtitle 2">
            <a:extLst>
              <a:ext uri="{FF2B5EF4-FFF2-40B4-BE49-F238E27FC236}">
                <a16:creationId xmlns:a16="http://schemas.microsoft.com/office/drawing/2014/main" id="{D47901F1-CACB-0A1C-6DD5-3E6050236CBD}"/>
              </a:ext>
            </a:extLst>
          </p:cNvPr>
          <p:cNvSpPr>
            <a:spLocks noGrp="1"/>
          </p:cNvSpPr>
          <p:nvPr>
            <p:ph type="subTitle" idx="1"/>
          </p:nvPr>
        </p:nvSpPr>
        <p:spPr>
          <a:xfrm>
            <a:off x="1000125" y="2601119"/>
            <a:ext cx="9590757" cy="3104356"/>
          </a:xfrm>
        </p:spPr>
        <p:txBody>
          <a:bodyPr>
            <a:normAutofit/>
          </a:bodyPr>
          <a:lstStyle/>
          <a:p>
            <a:r>
              <a:rPr lang="en-US" sz="4000" dirty="0"/>
              <a:t>Study #3, February 7:</a:t>
            </a:r>
            <a:br>
              <a:rPr lang="en-US" sz="4000" dirty="0"/>
            </a:br>
            <a:r>
              <a:rPr lang="en-US" sz="6000" dirty="0"/>
              <a:t>How is the Sinai Covenant </a:t>
            </a:r>
            <a:br>
              <a:rPr lang="en-US" sz="6000" dirty="0"/>
            </a:br>
            <a:r>
              <a:rPr lang="en-US" sz="6000" dirty="0"/>
              <a:t>related to other covenants?</a:t>
            </a:r>
          </a:p>
        </p:txBody>
      </p:sp>
    </p:spTree>
    <p:extLst>
      <p:ext uri="{BB962C8B-B14F-4D97-AF65-F5344CB8AC3E}">
        <p14:creationId xmlns:p14="http://schemas.microsoft.com/office/powerpoint/2010/main" val="2862620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0698A-2558-3EC2-122B-E120E612C569}"/>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D47901F1-CACB-0A1C-6DD5-3E6050236CBD}"/>
              </a:ext>
            </a:extLst>
          </p:cNvPr>
          <p:cNvSpPr>
            <a:spLocks noGrp="1"/>
          </p:cNvSpPr>
          <p:nvPr>
            <p:ph type="subTitle" idx="1"/>
          </p:nvPr>
        </p:nvSpPr>
        <p:spPr/>
        <p:txBody>
          <a:bodyPr/>
          <a:lstStyle/>
          <a:p>
            <a:endParaRPr lang="en-US" dirty="0"/>
          </a:p>
        </p:txBody>
      </p:sp>
      <p:pic>
        <p:nvPicPr>
          <p:cNvPr id="5" name="Picture 4">
            <a:extLst>
              <a:ext uri="{FF2B5EF4-FFF2-40B4-BE49-F238E27FC236}">
                <a16:creationId xmlns:a16="http://schemas.microsoft.com/office/drawing/2014/main" id="{7E93E6FE-65AB-153A-E709-6ED385B72460}"/>
              </a:ext>
            </a:extLst>
          </p:cNvPr>
          <p:cNvPicPr>
            <a:picLocks noChangeAspect="1"/>
          </p:cNvPicPr>
          <p:nvPr/>
        </p:nvPicPr>
        <p:blipFill rotWithShape="1">
          <a:blip r:embed="rId2">
            <a:extLst>
              <a:ext uri="{28A0092B-C50C-407E-A947-70E740481C1C}">
                <a14:useLocalDpi xmlns:a14="http://schemas.microsoft.com/office/drawing/2010/main" val="0"/>
              </a:ext>
            </a:extLst>
          </a:blip>
          <a:srcRect b="15769"/>
          <a:stretch/>
        </p:blipFill>
        <p:spPr>
          <a:xfrm>
            <a:off x="-1" y="0"/>
            <a:ext cx="12192001" cy="6880529"/>
          </a:xfrm>
          <a:prstGeom prst="rect">
            <a:avLst/>
          </a:prstGeom>
        </p:spPr>
      </p:pic>
    </p:spTree>
    <p:extLst>
      <p:ext uri="{BB962C8B-B14F-4D97-AF65-F5344CB8AC3E}">
        <p14:creationId xmlns:p14="http://schemas.microsoft.com/office/powerpoint/2010/main" val="2557629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4D95C228-4DB0-062E-764D-D74103B15BD2}"/>
              </a:ext>
            </a:extLst>
          </p:cNvPr>
          <p:cNvSpPr>
            <a:spLocks noGrp="1"/>
          </p:cNvSpPr>
          <p:nvPr>
            <p:ph type="ctrTitle"/>
          </p:nvPr>
        </p:nvSpPr>
        <p:spPr>
          <a:xfrm>
            <a:off x="230980" y="1216541"/>
            <a:ext cx="8817770" cy="767318"/>
          </a:xfrm>
        </p:spPr>
        <p:txBody>
          <a:bodyPr>
            <a:noAutofit/>
          </a:bodyPr>
          <a:lstStyle/>
          <a:p>
            <a:r>
              <a:rPr lang="en-US" sz="6600" dirty="0">
                <a:latin typeface="+mn-lt"/>
              </a:rPr>
              <a:t>Six Guide Questions</a:t>
            </a:r>
            <a:br>
              <a:rPr lang="en-US" sz="6600" dirty="0">
                <a:latin typeface="+mn-lt"/>
              </a:rPr>
            </a:br>
            <a:endParaRPr lang="en-US" sz="6600" dirty="0">
              <a:latin typeface="+mn-lt"/>
            </a:endParaRPr>
          </a:p>
        </p:txBody>
      </p:sp>
      <p:sp>
        <p:nvSpPr>
          <p:cNvPr id="7" name="Content Placeholder 2">
            <a:extLst>
              <a:ext uri="{FF2B5EF4-FFF2-40B4-BE49-F238E27FC236}">
                <a16:creationId xmlns:a16="http://schemas.microsoft.com/office/drawing/2014/main" id="{4ED76588-5C82-2271-D2BE-C08AD2ABDA3F}"/>
              </a:ext>
            </a:extLst>
          </p:cNvPr>
          <p:cNvSpPr txBox="1">
            <a:spLocks/>
          </p:cNvSpPr>
          <p:nvPr/>
        </p:nvSpPr>
        <p:spPr>
          <a:xfrm>
            <a:off x="-1" y="1095375"/>
            <a:ext cx="9372601" cy="551497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5400" dirty="0">
                <a:solidFill>
                  <a:srgbClr val="FF0000"/>
                </a:solidFill>
                <a:latin typeface="Bernard MT Condensed" panose="02050806060905020404" pitchFamily="18" charset="0"/>
              </a:rPr>
              <a:t>	</a:t>
            </a:r>
            <a:r>
              <a:rPr lang="en-US" sz="5400" dirty="0">
                <a:solidFill>
                  <a:schemeClr val="bg1"/>
                </a:solidFill>
                <a:latin typeface="Bernard MT Condensed" panose="02050806060905020404" pitchFamily="18" charset="0"/>
              </a:rPr>
              <a:t>WHO?</a:t>
            </a:r>
          </a:p>
          <a:p>
            <a:r>
              <a:rPr lang="en-US" sz="5400" dirty="0">
                <a:solidFill>
                  <a:schemeClr val="bg1"/>
                </a:solidFill>
                <a:latin typeface="Bernard MT Condensed" panose="02050806060905020404" pitchFamily="18" charset="0"/>
              </a:rPr>
              <a:t>		WHAT?</a:t>
            </a:r>
          </a:p>
          <a:p>
            <a:r>
              <a:rPr lang="en-US" sz="5400" dirty="0">
                <a:solidFill>
                  <a:schemeClr val="bg1"/>
                </a:solidFill>
                <a:latin typeface="Bernard MT Condensed" panose="02050806060905020404" pitchFamily="18" charset="0"/>
              </a:rPr>
              <a:t>			WHERE?</a:t>
            </a:r>
          </a:p>
          <a:p>
            <a:r>
              <a:rPr lang="en-US" sz="5400" dirty="0">
                <a:solidFill>
                  <a:schemeClr val="bg1"/>
                </a:solidFill>
                <a:latin typeface="Bernard MT Condensed" panose="02050806060905020404" pitchFamily="18" charset="0"/>
              </a:rPr>
              <a:t>				WHEN?</a:t>
            </a:r>
          </a:p>
          <a:p>
            <a:r>
              <a:rPr lang="en-US" sz="5400" dirty="0">
                <a:solidFill>
                  <a:schemeClr val="bg1"/>
                </a:solidFill>
                <a:latin typeface="Bernard MT Condensed" panose="02050806060905020404" pitchFamily="18" charset="0"/>
              </a:rPr>
              <a:t>					WHY?</a:t>
            </a:r>
          </a:p>
          <a:p>
            <a:r>
              <a:rPr lang="en-US" sz="5400" dirty="0">
                <a:solidFill>
                  <a:schemeClr val="bg1"/>
                </a:solidFill>
                <a:latin typeface="Bernard MT Condensed" panose="02050806060905020404" pitchFamily="18" charset="0"/>
              </a:rPr>
              <a:t>						HOW?</a:t>
            </a:r>
          </a:p>
          <a:p>
            <a:r>
              <a:rPr lang="en-US" sz="5400" dirty="0">
                <a:solidFill>
                  <a:srgbClr val="FF0000"/>
                </a:solidFill>
                <a:latin typeface="Bernard MT Condensed" panose="02050806060905020404" pitchFamily="18" charset="0"/>
              </a:rPr>
              <a:t>	</a:t>
            </a:r>
            <a:br>
              <a:rPr lang="en-US" sz="5400" dirty="0">
                <a:solidFill>
                  <a:srgbClr val="FF0000"/>
                </a:solidFill>
                <a:latin typeface="Bernard MT Condensed" panose="02050806060905020404" pitchFamily="18" charset="0"/>
              </a:rPr>
            </a:br>
            <a:endParaRPr lang="en-US" sz="5400" dirty="0">
              <a:solidFill>
                <a:srgbClr val="FF0000"/>
              </a:solidFill>
              <a:latin typeface="Bernard MT Condensed" panose="02050806060905020404" pitchFamily="18" charset="0"/>
            </a:endParaRPr>
          </a:p>
        </p:txBody>
      </p:sp>
    </p:spTree>
    <p:extLst>
      <p:ext uri="{BB962C8B-B14F-4D97-AF65-F5344CB8AC3E}">
        <p14:creationId xmlns:p14="http://schemas.microsoft.com/office/powerpoint/2010/main" val="1039559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4D95C228-4DB0-062E-764D-D74103B15BD2}"/>
              </a:ext>
            </a:extLst>
          </p:cNvPr>
          <p:cNvSpPr>
            <a:spLocks noGrp="1"/>
          </p:cNvSpPr>
          <p:nvPr>
            <p:ph type="ctrTitle"/>
          </p:nvPr>
        </p:nvSpPr>
        <p:spPr>
          <a:xfrm>
            <a:off x="940105" y="1123718"/>
            <a:ext cx="11251895" cy="793217"/>
          </a:xfrm>
        </p:spPr>
        <p:txBody>
          <a:bodyPr>
            <a:noAutofit/>
          </a:bodyPr>
          <a:lstStyle/>
          <a:p>
            <a:pPr algn="l"/>
            <a:r>
              <a:rPr lang="en-US" b="1" dirty="0"/>
              <a:t>Study #1 Who is Moses?</a:t>
            </a:r>
            <a:endParaRPr lang="en-US" sz="6600" dirty="0">
              <a:latin typeface="+mn-lt"/>
            </a:endParaRPr>
          </a:p>
        </p:txBody>
      </p:sp>
      <p:sp>
        <p:nvSpPr>
          <p:cNvPr id="5" name="Subtitle 2">
            <a:extLst>
              <a:ext uri="{FF2B5EF4-FFF2-40B4-BE49-F238E27FC236}">
                <a16:creationId xmlns:a16="http://schemas.microsoft.com/office/drawing/2014/main" id="{39C0F7FA-982B-8EDF-312A-6F236AB26CD9}"/>
              </a:ext>
            </a:extLst>
          </p:cNvPr>
          <p:cNvSpPr txBox="1">
            <a:spLocks/>
          </p:cNvSpPr>
          <p:nvPr/>
        </p:nvSpPr>
        <p:spPr>
          <a:xfrm>
            <a:off x="1035585" y="2513238"/>
            <a:ext cx="11993697" cy="253204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bg1"/>
                </a:solidFill>
                <a:latin typeface="+mj-lt"/>
                <a:ea typeface="+mj-ea"/>
                <a:cs typeface="+mj-cs"/>
              </a:defRPr>
            </a:lvl1pPr>
          </a:lstStyle>
          <a:p>
            <a:pPr algn="l"/>
            <a:r>
              <a:rPr lang="en-US" sz="6600" b="1" dirty="0">
                <a:latin typeface="+mn-lt"/>
              </a:rPr>
              <a:t>Study #2: </a:t>
            </a:r>
            <a:br>
              <a:rPr lang="en-US" sz="6600" b="1" dirty="0">
                <a:latin typeface="+mn-lt"/>
              </a:rPr>
            </a:br>
            <a:r>
              <a:rPr lang="en-US" sz="6600" b="1" dirty="0">
                <a:latin typeface="+mn-lt"/>
              </a:rPr>
              <a:t>What is Biblical Theology?</a:t>
            </a:r>
            <a:br>
              <a:rPr lang="en-US" sz="6600" dirty="0">
                <a:latin typeface="+mn-lt"/>
              </a:rPr>
            </a:br>
            <a:endParaRPr lang="en-US" sz="6600" dirty="0">
              <a:latin typeface="+mn-lt"/>
            </a:endParaRPr>
          </a:p>
        </p:txBody>
      </p:sp>
    </p:spTree>
    <p:extLst>
      <p:ext uri="{BB962C8B-B14F-4D97-AF65-F5344CB8AC3E}">
        <p14:creationId xmlns:p14="http://schemas.microsoft.com/office/powerpoint/2010/main" val="267682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47901F1-CACB-0A1C-6DD5-3E6050236CBD}"/>
              </a:ext>
            </a:extLst>
          </p:cNvPr>
          <p:cNvSpPr>
            <a:spLocks noGrp="1"/>
          </p:cNvSpPr>
          <p:nvPr>
            <p:ph type="subTitle" idx="1"/>
          </p:nvPr>
        </p:nvSpPr>
        <p:spPr>
          <a:xfrm>
            <a:off x="1046947" y="1368202"/>
            <a:ext cx="9613936" cy="2962274"/>
          </a:xfrm>
          <a:noFill/>
        </p:spPr>
        <p:txBody>
          <a:bodyPr vert="horz" lIns="91440" tIns="45720" rIns="91440" bIns="45720" rtlCol="0">
            <a:noAutofit/>
          </a:bodyPr>
          <a:lstStyle/>
          <a:p>
            <a:pPr algn="l"/>
            <a:r>
              <a:rPr lang="en-US" sz="4800" dirty="0"/>
              <a:t>What does Deuteronomy contribute to the canon of Scripture?  How does it guide and shape the later historical, prophetic, and poetical writings, as well as the teachings of Jesus and the Apostles?</a:t>
            </a:r>
          </a:p>
        </p:txBody>
      </p:sp>
      <p:sp>
        <p:nvSpPr>
          <p:cNvPr id="2" name="TextBox 1">
            <a:extLst>
              <a:ext uri="{FF2B5EF4-FFF2-40B4-BE49-F238E27FC236}">
                <a16:creationId xmlns:a16="http://schemas.microsoft.com/office/drawing/2014/main" id="{7175FDFF-A321-D886-01C2-A495A41F91E7}"/>
              </a:ext>
            </a:extLst>
          </p:cNvPr>
          <p:cNvSpPr txBox="1"/>
          <p:nvPr/>
        </p:nvSpPr>
        <p:spPr>
          <a:xfrm>
            <a:off x="815248" y="352539"/>
            <a:ext cx="7766892" cy="1015663"/>
          </a:xfrm>
          <a:prstGeom prst="rect">
            <a:avLst/>
          </a:prstGeom>
          <a:noFill/>
        </p:spPr>
        <p:txBody>
          <a:bodyPr wrap="square" rtlCol="0">
            <a:spAutoFit/>
          </a:bodyPr>
          <a:lstStyle/>
          <a:p>
            <a:r>
              <a:rPr lang="en-US" sz="6000" b="1" dirty="0">
                <a:solidFill>
                  <a:schemeClr val="bg1"/>
                </a:solidFill>
                <a:latin typeface="+mj-lt"/>
              </a:rPr>
              <a:t>Biblical Theology asks:</a:t>
            </a:r>
          </a:p>
        </p:txBody>
      </p:sp>
    </p:spTree>
    <p:extLst>
      <p:ext uri="{BB962C8B-B14F-4D97-AF65-F5344CB8AC3E}">
        <p14:creationId xmlns:p14="http://schemas.microsoft.com/office/powerpoint/2010/main" val="411422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4D95C228-4DB0-062E-764D-D74103B15BD2}"/>
              </a:ext>
            </a:extLst>
          </p:cNvPr>
          <p:cNvSpPr>
            <a:spLocks noGrp="1"/>
          </p:cNvSpPr>
          <p:nvPr>
            <p:ph type="title"/>
          </p:nvPr>
        </p:nvSpPr>
        <p:spPr>
          <a:xfrm>
            <a:off x="518711" y="827833"/>
            <a:ext cx="10515600" cy="1325563"/>
          </a:xfrm>
        </p:spPr>
        <p:txBody>
          <a:bodyPr>
            <a:noAutofit/>
          </a:bodyPr>
          <a:lstStyle/>
          <a:p>
            <a:r>
              <a:rPr lang="en-US" sz="6000" dirty="0">
                <a:latin typeface="+mn-lt"/>
              </a:rPr>
              <a:t>Deuteronomy’s Twofold Pattern:</a:t>
            </a:r>
            <a:br>
              <a:rPr lang="en-US" sz="6000" dirty="0">
                <a:latin typeface="+mn-lt"/>
              </a:rPr>
            </a:br>
            <a:endParaRPr lang="en-US" sz="6000" dirty="0">
              <a:latin typeface="+mn-lt"/>
            </a:endParaRPr>
          </a:p>
        </p:txBody>
      </p:sp>
      <p:sp>
        <p:nvSpPr>
          <p:cNvPr id="3" name="Subtitle 2">
            <a:extLst>
              <a:ext uri="{FF2B5EF4-FFF2-40B4-BE49-F238E27FC236}">
                <a16:creationId xmlns:a16="http://schemas.microsoft.com/office/drawing/2014/main" id="{D47901F1-CACB-0A1C-6DD5-3E6050236CBD}"/>
              </a:ext>
            </a:extLst>
          </p:cNvPr>
          <p:cNvSpPr>
            <a:spLocks noGrp="1"/>
          </p:cNvSpPr>
          <p:nvPr>
            <p:ph idx="1"/>
          </p:nvPr>
        </p:nvSpPr>
        <p:spPr>
          <a:xfrm>
            <a:off x="838200" y="1690688"/>
            <a:ext cx="10515600" cy="3319251"/>
          </a:xfrm>
          <a:noFill/>
        </p:spPr>
        <p:txBody>
          <a:bodyPr vert="horz" lIns="91440" tIns="45720" rIns="91440" bIns="45720" rtlCol="0">
            <a:noAutofit/>
          </a:bodyPr>
          <a:lstStyle/>
          <a:p>
            <a:pPr marL="0" indent="0">
              <a:buNone/>
            </a:pPr>
            <a:r>
              <a:rPr lang="en-US" sz="4400" dirty="0"/>
              <a:t>The final book of Moses “crystallizes the themes and messages of the first four books of the Bible, while at the same time it establishes the theological foundation for the books of history and prophesy to follow.”</a:t>
            </a:r>
            <a:br>
              <a:rPr lang="en-US" sz="4400" dirty="0"/>
            </a:br>
            <a:endParaRPr lang="en-US" sz="4400" dirty="0"/>
          </a:p>
          <a:p>
            <a:pPr marL="0" indent="0">
              <a:buNone/>
            </a:pPr>
            <a:endParaRPr lang="en-US" sz="4400" dirty="0"/>
          </a:p>
        </p:txBody>
      </p:sp>
    </p:spTree>
    <p:extLst>
      <p:ext uri="{BB962C8B-B14F-4D97-AF65-F5344CB8AC3E}">
        <p14:creationId xmlns:p14="http://schemas.microsoft.com/office/powerpoint/2010/main" val="4172016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4D95C228-4DB0-062E-764D-D74103B15BD2}"/>
              </a:ext>
            </a:extLst>
          </p:cNvPr>
          <p:cNvSpPr>
            <a:spLocks noGrp="1"/>
          </p:cNvSpPr>
          <p:nvPr>
            <p:ph type="title"/>
          </p:nvPr>
        </p:nvSpPr>
        <p:spPr>
          <a:xfrm>
            <a:off x="518711" y="827833"/>
            <a:ext cx="10515600" cy="1325563"/>
          </a:xfrm>
        </p:spPr>
        <p:txBody>
          <a:bodyPr>
            <a:noAutofit/>
          </a:bodyPr>
          <a:lstStyle/>
          <a:p>
            <a:r>
              <a:rPr lang="en-US" sz="6000" dirty="0">
                <a:latin typeface="+mn-lt"/>
              </a:rPr>
              <a:t>Moses Teaches Israel to Obey:</a:t>
            </a:r>
            <a:br>
              <a:rPr lang="en-US" sz="6000" dirty="0">
                <a:latin typeface="+mn-lt"/>
              </a:rPr>
            </a:br>
            <a:endParaRPr lang="en-US" sz="6000" dirty="0">
              <a:latin typeface="+mn-lt"/>
            </a:endParaRPr>
          </a:p>
        </p:txBody>
      </p:sp>
      <p:sp>
        <p:nvSpPr>
          <p:cNvPr id="3" name="Subtitle 2">
            <a:extLst>
              <a:ext uri="{FF2B5EF4-FFF2-40B4-BE49-F238E27FC236}">
                <a16:creationId xmlns:a16="http://schemas.microsoft.com/office/drawing/2014/main" id="{D47901F1-CACB-0A1C-6DD5-3E6050236CBD}"/>
              </a:ext>
            </a:extLst>
          </p:cNvPr>
          <p:cNvSpPr>
            <a:spLocks noGrp="1"/>
          </p:cNvSpPr>
          <p:nvPr>
            <p:ph idx="1"/>
          </p:nvPr>
        </p:nvSpPr>
        <p:spPr>
          <a:xfrm>
            <a:off x="838200" y="1690688"/>
            <a:ext cx="10515600" cy="3319251"/>
          </a:xfrm>
          <a:noFill/>
        </p:spPr>
        <p:txBody>
          <a:bodyPr vert="horz" lIns="91440" tIns="45720" rIns="91440" bIns="45720" rtlCol="0">
            <a:noAutofit/>
          </a:bodyPr>
          <a:lstStyle/>
          <a:p>
            <a:pPr marL="0" indent="0">
              <a:buNone/>
            </a:pPr>
            <a:r>
              <a:rPr lang="en-US" sz="4400" dirty="0"/>
              <a:t>Moses reiterates and explains the law on the eve of the conquest.  He invites Israel to renew it’s commitment (i.e., covenant) to the Lord in the present circumstances.</a:t>
            </a:r>
          </a:p>
          <a:p>
            <a:pPr marL="0" indent="0">
              <a:buNone/>
            </a:pPr>
            <a:endParaRPr lang="en-US" sz="4400" dirty="0"/>
          </a:p>
        </p:txBody>
      </p:sp>
    </p:spTree>
    <p:extLst>
      <p:ext uri="{BB962C8B-B14F-4D97-AF65-F5344CB8AC3E}">
        <p14:creationId xmlns:p14="http://schemas.microsoft.com/office/powerpoint/2010/main" val="2338159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47901F1-CACB-0A1C-6DD5-3E6050236CBD}"/>
              </a:ext>
            </a:extLst>
          </p:cNvPr>
          <p:cNvSpPr>
            <a:spLocks noGrp="1"/>
          </p:cNvSpPr>
          <p:nvPr>
            <p:ph idx="1"/>
          </p:nvPr>
        </p:nvSpPr>
        <p:spPr>
          <a:xfrm>
            <a:off x="132201" y="1024570"/>
            <a:ext cx="11393049" cy="3985370"/>
          </a:xfrm>
          <a:noFill/>
        </p:spPr>
        <p:txBody>
          <a:bodyPr vert="horz" lIns="91440" tIns="45720" rIns="91440" bIns="45720" rtlCol="0">
            <a:noAutofit/>
          </a:bodyPr>
          <a:lstStyle/>
          <a:p>
            <a:r>
              <a:rPr lang="en-US" sz="4400" dirty="0"/>
              <a:t>Beyond the Jordan, in the land of Moab, Moses undertook to explain this law (torah), saying,  (1:5)</a:t>
            </a:r>
          </a:p>
          <a:p>
            <a:r>
              <a:rPr lang="en-US" sz="4400" dirty="0"/>
              <a:t>Now this is the commandment (</a:t>
            </a:r>
            <a:r>
              <a:rPr lang="en-US" sz="4400" i="1" dirty="0"/>
              <a:t>mitzvah</a:t>
            </a:r>
            <a:r>
              <a:rPr lang="en-US" sz="4400" dirty="0"/>
              <a:t>) the statutes (</a:t>
            </a:r>
            <a:r>
              <a:rPr lang="en-US" sz="4400" i="1" dirty="0" err="1"/>
              <a:t>chukim</a:t>
            </a:r>
            <a:r>
              <a:rPr lang="en-US" sz="4400" dirty="0"/>
              <a:t>) and the rules (</a:t>
            </a:r>
            <a:r>
              <a:rPr lang="en-US" sz="4400" i="1" dirty="0" err="1"/>
              <a:t>mishpatim</a:t>
            </a:r>
            <a:r>
              <a:rPr lang="en-US" sz="4400" dirty="0"/>
              <a:t>) that the </a:t>
            </a:r>
            <a:r>
              <a:rPr lang="en-US" sz="4400" cap="small" dirty="0"/>
              <a:t>Lord</a:t>
            </a:r>
            <a:r>
              <a:rPr lang="en-US" sz="4400" dirty="0"/>
              <a:t> your God commanded me to teach you, that you may do them in the land to which you are going over, to possess it,  (6:1)</a:t>
            </a:r>
          </a:p>
          <a:p>
            <a:endParaRPr lang="en-US" sz="6000" dirty="0"/>
          </a:p>
        </p:txBody>
      </p:sp>
      <p:sp>
        <p:nvSpPr>
          <p:cNvPr id="2" name="Subtitle 2">
            <a:extLst>
              <a:ext uri="{FF2B5EF4-FFF2-40B4-BE49-F238E27FC236}">
                <a16:creationId xmlns:a16="http://schemas.microsoft.com/office/drawing/2014/main" id="{9E8AA06C-572F-96DE-30A6-FE67FE216D72}"/>
              </a:ext>
            </a:extLst>
          </p:cNvPr>
          <p:cNvSpPr txBox="1">
            <a:spLocks/>
          </p:cNvSpPr>
          <p:nvPr/>
        </p:nvSpPr>
        <p:spPr>
          <a:xfrm>
            <a:off x="-1" y="1"/>
            <a:ext cx="9144000" cy="17525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sz="5400">
                <a:latin typeface="+mn-lt"/>
              </a:rPr>
              <a:t>Moses explains the Torah  </a:t>
            </a:r>
            <a:br>
              <a:rPr lang="en-US" sz="5400">
                <a:latin typeface="+mn-lt"/>
              </a:rPr>
            </a:br>
            <a:endParaRPr lang="en-US" sz="5400" dirty="0">
              <a:latin typeface="+mn-lt"/>
            </a:endParaRPr>
          </a:p>
        </p:txBody>
      </p:sp>
    </p:spTree>
    <p:extLst>
      <p:ext uri="{BB962C8B-B14F-4D97-AF65-F5344CB8AC3E}">
        <p14:creationId xmlns:p14="http://schemas.microsoft.com/office/powerpoint/2010/main" val="841039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4D95C228-4DB0-062E-764D-D74103B15BD2}"/>
              </a:ext>
            </a:extLst>
          </p:cNvPr>
          <p:cNvSpPr>
            <a:spLocks noGrp="1"/>
          </p:cNvSpPr>
          <p:nvPr>
            <p:ph type="title"/>
          </p:nvPr>
        </p:nvSpPr>
        <p:spPr>
          <a:xfrm>
            <a:off x="133121" y="321057"/>
            <a:ext cx="10515600" cy="1325563"/>
          </a:xfrm>
        </p:spPr>
        <p:txBody>
          <a:bodyPr>
            <a:noAutofit/>
          </a:bodyPr>
          <a:lstStyle/>
          <a:p>
            <a:r>
              <a:rPr lang="en-US" sz="6000" dirty="0">
                <a:latin typeface="+mn-lt"/>
              </a:rPr>
              <a:t>Moses Teaches Israel to Obey:</a:t>
            </a:r>
            <a:br>
              <a:rPr lang="en-US" sz="6000" dirty="0">
                <a:latin typeface="+mn-lt"/>
              </a:rPr>
            </a:br>
            <a:endParaRPr lang="en-US" sz="6000" dirty="0">
              <a:latin typeface="+mn-lt"/>
            </a:endParaRPr>
          </a:p>
        </p:txBody>
      </p:sp>
      <p:sp>
        <p:nvSpPr>
          <p:cNvPr id="3" name="Subtitle 2">
            <a:extLst>
              <a:ext uri="{FF2B5EF4-FFF2-40B4-BE49-F238E27FC236}">
                <a16:creationId xmlns:a16="http://schemas.microsoft.com/office/drawing/2014/main" id="{D47901F1-CACB-0A1C-6DD5-3E6050236CBD}"/>
              </a:ext>
            </a:extLst>
          </p:cNvPr>
          <p:cNvSpPr>
            <a:spLocks noGrp="1"/>
          </p:cNvSpPr>
          <p:nvPr>
            <p:ph idx="1"/>
          </p:nvPr>
        </p:nvSpPr>
        <p:spPr>
          <a:xfrm>
            <a:off x="286439" y="1410160"/>
            <a:ext cx="11556694" cy="3599780"/>
          </a:xfrm>
          <a:noFill/>
        </p:spPr>
        <p:txBody>
          <a:bodyPr vert="horz" lIns="91440" tIns="45720" rIns="91440" bIns="45720" rtlCol="0">
            <a:noAutofit/>
          </a:bodyPr>
          <a:lstStyle/>
          <a:p>
            <a:r>
              <a:rPr lang="en-US" sz="4000" dirty="0"/>
              <a:t>He </a:t>
            </a:r>
            <a:r>
              <a:rPr lang="en-US" sz="4000" i="1" dirty="0"/>
              <a:t>recalls</a:t>
            </a:r>
            <a:r>
              <a:rPr lang="en-US" sz="4000" dirty="0"/>
              <a:t> Israel’s disobedient wanderings (</a:t>
            </a:r>
            <a:r>
              <a:rPr lang="en-US" sz="4000" dirty="0" err="1"/>
              <a:t>chs</a:t>
            </a:r>
            <a:r>
              <a:rPr lang="en-US" sz="4000" dirty="0"/>
              <a:t>. 1-3)</a:t>
            </a:r>
          </a:p>
          <a:p>
            <a:r>
              <a:rPr lang="en-US" sz="4000" dirty="0"/>
              <a:t>He </a:t>
            </a:r>
            <a:r>
              <a:rPr lang="en-US" sz="4000" i="1" dirty="0"/>
              <a:t>exhorts</a:t>
            </a:r>
            <a:r>
              <a:rPr lang="en-US" sz="4000" dirty="0"/>
              <a:t> Israel to obey Torah &amp; avoid idolatry (ch.4)</a:t>
            </a:r>
          </a:p>
          <a:p>
            <a:r>
              <a:rPr lang="en-US" sz="4000" dirty="0"/>
              <a:t>He </a:t>
            </a:r>
            <a:r>
              <a:rPr lang="en-US" sz="4000" i="1" dirty="0"/>
              <a:t>expounds</a:t>
            </a:r>
            <a:r>
              <a:rPr lang="en-US" sz="4000" dirty="0"/>
              <a:t> the meaning &amp; intent of the Law in the context of the Ten Words (ch.5-6), Israel’s true identity (ch.7), and God’s faithfulness despite Israel’s </a:t>
            </a:r>
            <a:r>
              <a:rPr lang="en-US" sz="4000" i="1" dirty="0"/>
              <a:t>faithlessness</a:t>
            </a:r>
            <a:r>
              <a:rPr lang="en-US" sz="4000" dirty="0"/>
              <a:t> (chs.8-11)</a:t>
            </a:r>
          </a:p>
        </p:txBody>
      </p:sp>
    </p:spTree>
    <p:extLst>
      <p:ext uri="{BB962C8B-B14F-4D97-AF65-F5344CB8AC3E}">
        <p14:creationId xmlns:p14="http://schemas.microsoft.com/office/powerpoint/2010/main" val="2366624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8723</TotalTime>
  <Words>1098</Words>
  <Application>Microsoft Office PowerPoint</Application>
  <PresentationFormat>Widescreen</PresentationFormat>
  <Paragraphs>81</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Bernard MT Condensed</vt:lpstr>
      <vt:lpstr>Calibri</vt:lpstr>
      <vt:lpstr>Calibri Light</vt:lpstr>
      <vt:lpstr>Office Theme</vt:lpstr>
      <vt:lpstr>Deuteronomy Words to Live by</vt:lpstr>
      <vt:lpstr>For it is no empty word for you, but your very life, and by this word you shall live long in the land that you are going over the Jordan to possess.  Deuteronomy 32:47 ESV</vt:lpstr>
      <vt:lpstr>Six Guide Questions </vt:lpstr>
      <vt:lpstr>Study #1 Who is Moses?</vt:lpstr>
      <vt:lpstr>PowerPoint Presentation</vt:lpstr>
      <vt:lpstr>Deuteronomy’s Twofold Pattern: </vt:lpstr>
      <vt:lpstr>Moses Teaches Israel to Obey: </vt:lpstr>
      <vt:lpstr>PowerPoint Presentation</vt:lpstr>
      <vt:lpstr>Moses Teaches Israel to Obey: </vt:lpstr>
      <vt:lpstr>Exodus &amp; Numbers Citations in Deuteronomy </vt:lpstr>
      <vt:lpstr>The Book of Deuteronomy </vt:lpstr>
      <vt:lpstr>Deuteronomy is foundational for OT Historical Books </vt:lpstr>
      <vt:lpstr>Deuteronomy is foundational for OT Prophets </vt:lpstr>
      <vt:lpstr>Deuteronomy foundational in Psalms &amp; Proverbs</vt:lpstr>
      <vt:lpstr>Deuteronomy in the New Testament </vt:lpstr>
      <vt:lpstr>Deuteronomy in the New Testament </vt:lpstr>
      <vt:lpstr>PowerPoint Presentation</vt:lpstr>
      <vt:lpstr>PowerPoint Presentation</vt:lpstr>
      <vt:lpstr>PowerPoint Presentation</vt:lpstr>
      <vt:lpstr>Where do we go from here?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Lay</dc:creator>
  <cp:lastModifiedBy>Robert Lay</cp:lastModifiedBy>
  <cp:revision>41</cp:revision>
  <dcterms:created xsi:type="dcterms:W3CDTF">2023-12-21T20:32:19Z</dcterms:created>
  <dcterms:modified xsi:type="dcterms:W3CDTF">2024-01-28T23:33:47Z</dcterms:modified>
</cp:coreProperties>
</file>